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9" r:id="rId9"/>
    <p:sldId id="270" r:id="rId10"/>
    <p:sldId id="271" r:id="rId11"/>
    <p:sldId id="268" r:id="rId12"/>
    <p:sldId id="274" r:id="rId13"/>
    <p:sldId id="275" r:id="rId14"/>
    <p:sldId id="273" r:id="rId15"/>
    <p:sldId id="281" r:id="rId16"/>
    <p:sldId id="265" r:id="rId17"/>
    <p:sldId id="276" r:id="rId18"/>
    <p:sldId id="280" r:id="rId19"/>
    <p:sldId id="266" r:id="rId20"/>
    <p:sldId id="277" r:id="rId21"/>
    <p:sldId id="278" r:id="rId22"/>
    <p:sldId id="279" r:id="rId23"/>
    <p:sldId id="26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00FF00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7492" autoAdjust="0"/>
    <p:restoredTop sz="94667" autoAdjust="0"/>
  </p:normalViewPr>
  <p:slideViewPr>
    <p:cSldViewPr>
      <p:cViewPr>
        <p:scale>
          <a:sx n="100" d="100"/>
          <a:sy n="100" d="100"/>
        </p:scale>
        <p:origin x="-194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6F4A6B-7A1C-4E8D-A395-1E67F9140B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9E5480-9604-4412-B7B4-844BB27D84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5EC18-2151-4994-92F6-DD02B09F1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44943-5F92-4C76-9C70-098953D8A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4D99-200E-4155-9EAE-E3DED9AC2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33023-760F-4DAF-8BE9-F056AFAEE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AB344-EB37-4C1D-B29E-1C6D60233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881BE-290C-416B-B5C4-C9AA876E6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FCDE2-C434-4BF5-940C-8A194D7E2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EC2F2-D8B1-498D-98AF-B57C34D26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28702-EA68-4C67-ADD2-8DB963F51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AB0C6-4344-439E-89EA-C1ACC4BEA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r>
              <a:rPr lang="en-US"/>
              <a:t>13 May 2008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786F375-A75C-4956-9417-74C0C4BE9A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ern.ch/castor-monito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19 February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A166384-C794-4844-AA43-B65CC64D28C5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CASTOR Monitoring developments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91000"/>
            <a:ext cx="6934200" cy="1752600"/>
          </a:xfrm>
        </p:spPr>
        <p:txBody>
          <a:bodyPr/>
          <a:lstStyle/>
          <a:p>
            <a:r>
              <a:rPr lang="en-US" dirty="0" smtClean="0"/>
              <a:t>Theodoros Rekatsinas, </a:t>
            </a:r>
            <a:r>
              <a:rPr lang="en-US" dirty="0" err="1" smtClean="0"/>
              <a:t>Witek</a:t>
            </a:r>
            <a:r>
              <a:rPr lang="en-US" dirty="0" smtClean="0"/>
              <a:t> Pokorski, Dennis Waldron, Dirk Duellmann, </a:t>
            </a:r>
            <a:endParaRPr lang="en-US" dirty="0"/>
          </a:p>
          <a:p>
            <a:r>
              <a:rPr lang="en-US" sz="2400" dirty="0" smtClean="0"/>
              <a:t>19.02.2009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schema</a:t>
            </a:r>
            <a:endParaRPr lang="en-GB" dirty="0"/>
          </a:p>
        </p:txBody>
      </p:sp>
      <p:pic>
        <p:nvPicPr>
          <p:cNvPr id="15" name="Content Placeholder 14" descr="testschem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6172200" cy="4558655"/>
          </a:xfrm>
        </p:spPr>
      </p:pic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572000" y="3886200"/>
            <a:ext cx="4191000" cy="20574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2000" dirty="0" smtClean="0"/>
              <a:t>Garbage Collection</a:t>
            </a:r>
            <a:endParaRPr lang="en-US" sz="1600" dirty="0" smtClean="0"/>
          </a:p>
          <a:p>
            <a:pPr lvl="1"/>
            <a:r>
              <a:rPr lang="en-US" sz="1600" dirty="0" smtClean="0"/>
              <a:t>Information regarding Garbage Collected files (file age, #accesses, size etc)</a:t>
            </a:r>
          </a:p>
          <a:p>
            <a:pPr lvl="1"/>
            <a:r>
              <a:rPr lang="en-US" sz="1600" dirty="0" smtClean="0"/>
              <a:t>Log requests for recently garbage collected files (</a:t>
            </a:r>
            <a:r>
              <a:rPr lang="en-US" sz="1600" dirty="0" err="1" smtClean="0"/>
              <a:t>Req_Del</a:t>
            </a:r>
            <a:r>
              <a:rPr lang="en-US" sz="1600" dirty="0" smtClean="0"/>
              <a:t>)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457200" y="3962400"/>
            <a:ext cx="18288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>
            <a:stCxn id="19" idx="5"/>
            <a:endCxn id="18" idx="1"/>
          </p:cNvCxnSpPr>
          <p:nvPr/>
        </p:nvCxnSpPr>
        <p:spPr bwMode="auto">
          <a:xfrm rot="16200000" flipH="1">
            <a:off x="2981441" y="3324341"/>
            <a:ext cx="627296" cy="255382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schema</a:t>
            </a:r>
            <a:endParaRPr lang="en-GB" dirty="0"/>
          </a:p>
        </p:txBody>
      </p:sp>
      <p:pic>
        <p:nvPicPr>
          <p:cNvPr id="15" name="Content Placeholder 14" descr="testschem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6172200" cy="4558655"/>
          </a:xfrm>
        </p:spPr>
      </p:pic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572000" y="4572001"/>
            <a:ext cx="4191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000" dirty="0" smtClean="0"/>
              <a:t>Errors</a:t>
            </a:r>
          </a:p>
          <a:p>
            <a:pPr lvl="1"/>
            <a:r>
              <a:rPr lang="en-US" sz="1600" dirty="0" smtClean="0"/>
              <a:t>Store errors per facility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4800600" y="990600"/>
            <a:ext cx="8382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>
            <a:stCxn id="19" idx="5"/>
            <a:endCxn id="18" idx="0"/>
          </p:cNvCxnSpPr>
          <p:nvPr/>
        </p:nvCxnSpPr>
        <p:spPr bwMode="auto">
          <a:xfrm rot="16200000" flipH="1">
            <a:off x="4463676" y="2368176"/>
            <a:ext cx="3256197" cy="115145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schema</a:t>
            </a:r>
            <a:endParaRPr lang="en-GB" dirty="0"/>
          </a:p>
        </p:txBody>
      </p:sp>
      <p:pic>
        <p:nvPicPr>
          <p:cNvPr id="15" name="Content Placeholder 14" descr="testschem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6172200" cy="4558655"/>
          </a:xfrm>
        </p:spPr>
      </p:pic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572000" y="4572001"/>
            <a:ext cx="4191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000" dirty="0" smtClean="0"/>
              <a:t>Total Latency</a:t>
            </a:r>
          </a:p>
          <a:p>
            <a:pPr lvl="1"/>
            <a:r>
              <a:rPr lang="en-US" sz="1600" dirty="0" smtClean="0"/>
              <a:t>Read-file request latency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4648200" y="3352800"/>
            <a:ext cx="9906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>
            <a:stCxn id="19" idx="5"/>
            <a:endCxn id="18" idx="0"/>
          </p:cNvCxnSpPr>
          <p:nvPr/>
        </p:nvCxnSpPr>
        <p:spPr bwMode="auto">
          <a:xfrm rot="16200000" flipH="1">
            <a:off x="5601096" y="3505597"/>
            <a:ext cx="959038" cy="117377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schema</a:t>
            </a:r>
            <a:endParaRPr lang="en-GB" dirty="0"/>
          </a:p>
        </p:txBody>
      </p:sp>
      <p:pic>
        <p:nvPicPr>
          <p:cNvPr id="15" name="Content Placeholder 14" descr="testschem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6172200" cy="4558655"/>
          </a:xfrm>
        </p:spPr>
      </p:pic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572000" y="4572001"/>
            <a:ext cx="4191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000" dirty="0" smtClean="0"/>
              <a:t>Migration</a:t>
            </a:r>
          </a:p>
          <a:p>
            <a:pPr lvl="1"/>
            <a:r>
              <a:rPr lang="en-US" sz="1600" dirty="0" smtClean="0"/>
              <a:t>Information about file migrations to tape </a:t>
            </a:r>
            <a:r>
              <a:rPr lang="en-US" sz="1400" dirty="0" smtClean="0"/>
              <a:t>(</a:t>
            </a:r>
            <a:r>
              <a:rPr lang="en-US" sz="1400" dirty="0" err="1" smtClean="0"/>
              <a:t>SvcClass</a:t>
            </a:r>
            <a:r>
              <a:rPr lang="en-US" sz="1400" dirty="0" smtClean="0"/>
              <a:t> ,Latency, Filename etc.)</a:t>
            </a:r>
            <a:endParaRPr lang="el-GR" sz="1400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381000" y="914400"/>
            <a:ext cx="1219200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>
            <a:stCxn id="19" idx="5"/>
            <a:endCxn id="18" idx="1"/>
          </p:cNvCxnSpPr>
          <p:nvPr/>
        </p:nvCxnSpPr>
        <p:spPr bwMode="auto">
          <a:xfrm rot="16200000" flipH="1">
            <a:off x="1142439" y="1713939"/>
            <a:ext cx="3708775" cy="315034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schema</a:t>
            </a:r>
            <a:endParaRPr lang="en-GB" dirty="0"/>
          </a:p>
        </p:txBody>
      </p:sp>
      <p:pic>
        <p:nvPicPr>
          <p:cNvPr id="15" name="Content Placeholder 14" descr="testschem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6172200" cy="4558655"/>
          </a:xfrm>
        </p:spPr>
      </p:pic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724400" y="4800600"/>
            <a:ext cx="4191000" cy="1066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2000" dirty="0" smtClean="0"/>
              <a:t>Auxiliary Views</a:t>
            </a:r>
          </a:p>
          <a:p>
            <a:pPr lvl="1"/>
            <a:r>
              <a:rPr lang="en-US" sz="1600" dirty="0" smtClean="0"/>
              <a:t>Used by castor dashboard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2286000" y="3810000"/>
            <a:ext cx="18288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>
            <a:stCxn id="19" idx="5"/>
            <a:endCxn id="18" idx="1"/>
          </p:cNvCxnSpPr>
          <p:nvPr/>
        </p:nvCxnSpPr>
        <p:spPr bwMode="auto">
          <a:xfrm rot="16200000" flipH="1">
            <a:off x="3686291" y="4295891"/>
            <a:ext cx="1198796" cy="87742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286000" y="4953000"/>
            <a:ext cx="762000" cy="228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11" idx="6"/>
            <a:endCxn id="18" idx="1"/>
          </p:cNvCxnSpPr>
          <p:nvPr/>
        </p:nvCxnSpPr>
        <p:spPr bwMode="auto">
          <a:xfrm>
            <a:off x="3048000" y="5067300"/>
            <a:ext cx="1676400" cy="2667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  <p:bldP spid="1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web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077200" cy="4530725"/>
          </a:xfrm>
        </p:spPr>
        <p:txBody>
          <a:bodyPr/>
          <a:lstStyle/>
          <a:p>
            <a:r>
              <a:rPr lang="en-GB" dirty="0" smtClean="0"/>
              <a:t>One web portal per CASTOR instance</a:t>
            </a:r>
          </a:p>
          <a:p>
            <a:r>
              <a:rPr lang="en-GB" dirty="0" smtClean="0"/>
              <a:t>The interface consists of two different levels</a:t>
            </a:r>
          </a:p>
          <a:p>
            <a:pPr lvl="1"/>
            <a:r>
              <a:rPr lang="en-GB" dirty="0" smtClean="0"/>
              <a:t>Current Status Dashboard</a:t>
            </a:r>
          </a:p>
          <a:p>
            <a:pPr lvl="1"/>
            <a:r>
              <a:rPr lang="en-GB" dirty="0" smtClean="0"/>
              <a:t>Statistical Information</a:t>
            </a:r>
          </a:p>
          <a:p>
            <a:r>
              <a:rPr lang="en-GB" dirty="0" smtClean="0"/>
              <a:t>All plots are created using </a:t>
            </a:r>
            <a:r>
              <a:rPr lang="en-GB" dirty="0" err="1" smtClean="0"/>
              <a:t>JpGraph</a:t>
            </a:r>
            <a:r>
              <a:rPr lang="en-GB" dirty="0" smtClean="0"/>
              <a:t> libraries</a:t>
            </a:r>
          </a:p>
          <a:p>
            <a:pPr lvl="1"/>
            <a:r>
              <a:rPr lang="en-GB" dirty="0" err="1" smtClean="0"/>
              <a:t>JpGraph’s</a:t>
            </a:r>
            <a:r>
              <a:rPr lang="en-GB" dirty="0" smtClean="0"/>
              <a:t> caching mechanism used for image caching</a:t>
            </a:r>
          </a:p>
          <a:p>
            <a:r>
              <a:rPr lang="en-GB" dirty="0" smtClean="0"/>
              <a:t>Deployed on the same server as DLF interface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B344-EB37-4C1D-B29E-1C6D602331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web interface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Content Placeholder 7" descr="snapshot1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990600"/>
            <a:ext cx="7067226" cy="5029200"/>
          </a:xfrm>
        </p:spPr>
      </p:pic>
      <p:pic>
        <p:nvPicPr>
          <p:cNvPr id="9" name="Picture 8" descr="snapshot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79" y="1676400"/>
            <a:ext cx="3466037" cy="3764060"/>
          </a:xfrm>
          <a:prstGeom prst="rect">
            <a:avLst/>
          </a:prstGeom>
          <a:noFill/>
          <a:ln w="47625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10" name="Oval 9"/>
          <p:cNvSpPr/>
          <p:nvPr/>
        </p:nvSpPr>
        <p:spPr bwMode="auto">
          <a:xfrm>
            <a:off x="4953000" y="2286000"/>
            <a:ext cx="3048000" cy="1295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>
            <a:endCxn id="13" idx="2"/>
          </p:cNvCxnSpPr>
          <p:nvPr/>
        </p:nvCxnSpPr>
        <p:spPr bwMode="auto">
          <a:xfrm flipV="1">
            <a:off x="6934222" y="1990130"/>
            <a:ext cx="572753" cy="44833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324600" y="1066800"/>
            <a:ext cx="236475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field to get extra information</a:t>
            </a:r>
          </a:p>
          <a:p>
            <a:endParaRPr lang="en-US" dirty="0" smtClean="0"/>
          </a:p>
        </p:txBody>
      </p:sp>
      <p:sp>
        <p:nvSpPr>
          <p:cNvPr id="18" name="Oval 17"/>
          <p:cNvSpPr/>
          <p:nvPr/>
        </p:nvSpPr>
        <p:spPr bwMode="auto">
          <a:xfrm>
            <a:off x="1524000" y="5410200"/>
            <a:ext cx="2667000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5105400"/>
            <a:ext cx="217239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GC Information</a:t>
            </a:r>
          </a:p>
          <a:p>
            <a:endParaRPr lang="el-GR" dirty="0"/>
          </a:p>
        </p:txBody>
      </p:sp>
      <p:cxnSp>
        <p:nvCxnSpPr>
          <p:cNvPr id="21" name="Straight Arrow Connector 20"/>
          <p:cNvCxnSpPr>
            <a:stCxn id="18" idx="6"/>
            <a:endCxn id="19" idx="1"/>
          </p:cNvCxnSpPr>
          <p:nvPr/>
        </p:nvCxnSpPr>
        <p:spPr bwMode="auto">
          <a:xfrm flipV="1">
            <a:off x="4191000" y="5428566"/>
            <a:ext cx="838200" cy="28643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2819400" y="1371600"/>
            <a:ext cx="8382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2667000"/>
            <a:ext cx="172354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view statistical </a:t>
            </a:r>
          </a:p>
          <a:p>
            <a:r>
              <a:rPr lang="en-US" dirty="0" smtClean="0"/>
              <a:t>information</a:t>
            </a:r>
            <a:endParaRPr lang="el-GR" dirty="0"/>
          </a:p>
        </p:txBody>
      </p:sp>
      <p:cxnSp>
        <p:nvCxnSpPr>
          <p:cNvPr id="25" name="Straight Arrow Connector 24"/>
          <p:cNvCxnSpPr>
            <a:stCxn id="22" idx="4"/>
            <a:endCxn id="23" idx="0"/>
          </p:cNvCxnSpPr>
          <p:nvPr/>
        </p:nvCxnSpPr>
        <p:spPr bwMode="auto">
          <a:xfrm rot="16200000" flipH="1">
            <a:off x="2774037" y="2140862"/>
            <a:ext cx="990600" cy="616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0" idx="3"/>
            <a:endCxn id="9" idx="3"/>
          </p:cNvCxnSpPr>
          <p:nvPr/>
        </p:nvCxnSpPr>
        <p:spPr bwMode="auto">
          <a:xfrm rot="5400000">
            <a:off x="5022915" y="3181974"/>
            <a:ext cx="166737" cy="5861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8" grpId="0" animBg="1"/>
      <p:bldP spid="18" grpId="1" animBg="1"/>
      <p:bldP spid="19" grpId="0" animBg="1"/>
      <p:bldP spid="19" grpId="1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web interface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Content Placeholder 7" descr="snapshot1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9" y="990600"/>
            <a:ext cx="6710405" cy="5105400"/>
          </a:xfrm>
        </p:spPr>
      </p:pic>
      <p:pic>
        <p:nvPicPr>
          <p:cNvPr id="10" name="Picture 9" descr="snapshot1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743200"/>
            <a:ext cx="3048000" cy="2188860"/>
          </a:xfrm>
          <a:prstGeom prst="rect">
            <a:avLst/>
          </a:prstGeom>
          <a:ln w="47625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1" name="Content Placeholder 7" descr="snapshot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257800" y="1963126"/>
            <a:ext cx="3419687" cy="1911594"/>
          </a:xfrm>
          <a:prstGeom prst="rect">
            <a:avLst/>
          </a:prstGeom>
          <a:noFill/>
          <a:ln w="476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2" name="Oval 11"/>
          <p:cNvSpPr/>
          <p:nvPr/>
        </p:nvSpPr>
        <p:spPr bwMode="auto">
          <a:xfrm>
            <a:off x="2133600" y="1295400"/>
            <a:ext cx="6096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2" idx="5"/>
            <a:endCxn id="11" idx="1"/>
          </p:cNvCxnSpPr>
          <p:nvPr/>
        </p:nvCxnSpPr>
        <p:spPr bwMode="auto">
          <a:xfrm rot="16200000" flipH="1">
            <a:off x="3209143" y="870265"/>
            <a:ext cx="1493441" cy="260387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990600" y="1371600"/>
            <a:ext cx="33528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>
            <a:stCxn id="15" idx="3"/>
            <a:endCxn id="10" idx="0"/>
          </p:cNvCxnSpPr>
          <p:nvPr/>
        </p:nvCxnSpPr>
        <p:spPr bwMode="auto">
          <a:xfrm rot="16200000" flipH="1">
            <a:off x="1132005" y="2046405"/>
            <a:ext cx="1046396" cy="34719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648200" y="5105400"/>
            <a:ext cx="406938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Select different statistical information</a:t>
            </a:r>
          </a:p>
          <a:p>
            <a:r>
              <a:rPr lang="en-US" dirty="0" smtClean="0"/>
              <a:t>   from a drop down menu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5105400"/>
            <a:ext cx="329128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Select predefined or custom </a:t>
            </a:r>
          </a:p>
          <a:p>
            <a:r>
              <a:rPr lang="en-US" dirty="0" smtClean="0"/>
              <a:t>   time window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1" animBg="1"/>
      <p:bldP spid="19" grpId="0" animBg="1"/>
      <p:bldP spid="19" grpId="1" animBg="1"/>
      <p:bldP spid="20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50181" y="2103437"/>
            <a:ext cx="62769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7" name="Content Placeholder 6" descr="snapshot1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143000"/>
            <a:ext cx="8109839" cy="45307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May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A121-05C9-4066-AD0E-0684FCF5DB2E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sz="3200" dirty="0" smtClean="0"/>
              <a:t>Motivation</a:t>
            </a:r>
          </a:p>
          <a:p>
            <a:r>
              <a:rPr lang="en-US" sz="3200" dirty="0" smtClean="0"/>
              <a:t>Approach</a:t>
            </a:r>
          </a:p>
          <a:p>
            <a:r>
              <a:rPr lang="en-US" sz="3200" dirty="0" smtClean="0"/>
              <a:t>Implementation details</a:t>
            </a:r>
          </a:p>
          <a:p>
            <a:r>
              <a:rPr lang="en-US" sz="3200" dirty="0" smtClean="0"/>
              <a:t>Examples</a:t>
            </a:r>
          </a:p>
          <a:p>
            <a:r>
              <a:rPr lang="en-US" sz="3200" dirty="0" smtClean="0"/>
              <a:t>Conclusion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7" name="Content Placeholder 6" descr="snapshot1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6729" y="1143000"/>
            <a:ext cx="5983180" cy="45307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7" name="Content Placeholder 6" descr="snapshot1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392" y="1143000"/>
            <a:ext cx="7699854" cy="45307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7" name="Content Placeholder 6" descr="snapshot1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856" y="1143000"/>
            <a:ext cx="7906926" cy="45307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r>
              <a:rPr lang="en-GB" sz="2800" dirty="0" smtClean="0"/>
              <a:t>New CASTOR monitoring provides a number of metrics not available until now</a:t>
            </a:r>
          </a:p>
          <a:p>
            <a:r>
              <a:rPr lang="en-GB" sz="2800" dirty="0" smtClean="0"/>
              <a:t>The system is ready to be used</a:t>
            </a:r>
          </a:p>
          <a:p>
            <a:pPr lvl="1"/>
            <a:r>
              <a:rPr lang="en-GB" sz="2400" dirty="0" smtClean="0"/>
              <a:t>part of release 2.1.8-6</a:t>
            </a:r>
          </a:p>
          <a:p>
            <a:r>
              <a:rPr lang="en-GB" sz="2800" dirty="0" smtClean="0"/>
              <a:t>Monitoring web interface allows visualisation of the system status and history</a:t>
            </a:r>
          </a:p>
          <a:p>
            <a:pPr lvl="1"/>
            <a:r>
              <a:rPr lang="en-GB" sz="2400" dirty="0" smtClean="0"/>
              <a:t>Presented as overview (dashboard) or detailed </a:t>
            </a:r>
          </a:p>
          <a:p>
            <a:pPr lvl="2"/>
            <a:r>
              <a:rPr lang="en-GB" sz="2000" dirty="0" smtClean="0"/>
              <a:t>For preview: </a:t>
            </a:r>
            <a:r>
              <a:rPr lang="en-GB" sz="2000" dirty="0" smtClean="0">
                <a:hlinkClick r:id="rId2"/>
              </a:rPr>
              <a:t>http://cern.ch/castor-monitoring</a:t>
            </a:r>
            <a:r>
              <a:rPr lang="en-GB" sz="2000" dirty="0" smtClean="0"/>
              <a:t> but(!) this is our development instance (little data available)</a:t>
            </a:r>
          </a:p>
          <a:p>
            <a:r>
              <a:rPr lang="en-GB" sz="2800" dirty="0" smtClean="0"/>
              <a:t>F</a:t>
            </a:r>
            <a:r>
              <a:rPr lang="en-GB" sz="2800" smtClean="0"/>
              <a:t>urther </a:t>
            </a:r>
            <a:r>
              <a:rPr lang="en-GB" sz="2800" dirty="0" smtClean="0"/>
              <a:t>extension (new metrics, new plots) can be easily added</a:t>
            </a:r>
          </a:p>
          <a:p>
            <a:pPr>
              <a:buNone/>
            </a:pPr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GB" dirty="0" smtClean="0"/>
              <a:t>CASTOR is lacking a dedicated monitoring system</a:t>
            </a:r>
          </a:p>
          <a:p>
            <a:pPr lvl="1"/>
            <a:r>
              <a:rPr lang="en-GB" dirty="0" smtClean="0"/>
              <a:t>For end-users to see the status of the system</a:t>
            </a:r>
          </a:p>
          <a:p>
            <a:pPr lvl="1"/>
            <a:r>
              <a:rPr lang="en-GB" dirty="0" smtClean="0"/>
              <a:t>For operators to quickly spot  and understand problems</a:t>
            </a:r>
          </a:p>
          <a:p>
            <a:pPr lvl="1"/>
            <a:r>
              <a:rPr lang="en-GB" dirty="0" smtClean="0"/>
              <a:t>For developers to efficiently test new setups (garbage collection, recall policy, etc)</a:t>
            </a:r>
          </a:p>
          <a:p>
            <a:r>
              <a:rPr lang="en-GB" dirty="0" smtClean="0"/>
              <a:t>Existing DLF tables contain a lot of information but would require complex and expensive queries to be used for monitoring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30725"/>
          </a:xfrm>
        </p:spPr>
        <p:txBody>
          <a:bodyPr/>
          <a:lstStyle/>
          <a:p>
            <a:r>
              <a:rPr lang="en-GB" sz="2800" dirty="0" smtClean="0"/>
              <a:t>Use the existing logging system as the starting point</a:t>
            </a:r>
          </a:p>
          <a:p>
            <a:pPr lvl="1"/>
            <a:r>
              <a:rPr lang="en-GB" sz="2400" dirty="0" smtClean="0"/>
              <a:t>Profit from the work already done rather than start from scratch</a:t>
            </a:r>
          </a:p>
          <a:p>
            <a:pPr lvl="2"/>
            <a:r>
              <a:rPr lang="en-GB" sz="2000" dirty="0" smtClean="0"/>
              <a:t>consolidation rather than revolution</a:t>
            </a:r>
          </a:p>
          <a:p>
            <a:pPr lvl="1"/>
            <a:r>
              <a:rPr lang="en-GB" sz="2400" dirty="0" smtClean="0"/>
              <a:t>Limit the number of new requirements on the CASTOR code</a:t>
            </a:r>
          </a:p>
          <a:p>
            <a:pPr lvl="2"/>
            <a:r>
              <a:rPr lang="en-GB" sz="2000" dirty="0" smtClean="0"/>
              <a:t>monitoring should help to solve problems and not introduce new ones</a:t>
            </a:r>
          </a:p>
          <a:p>
            <a:r>
              <a:rPr lang="en-GB" sz="2800" dirty="0" smtClean="0"/>
              <a:t>Eventually improve and extend the existing log messages to contain any missing information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458200" cy="3387725"/>
          </a:xfrm>
        </p:spPr>
        <p:txBody>
          <a:bodyPr/>
          <a:lstStyle/>
          <a:p>
            <a:r>
              <a:rPr lang="en-GB" sz="2800" dirty="0" smtClean="0"/>
              <a:t>SQL monitoring procedures run every 5 minutes and pre-process incoming DLF messages</a:t>
            </a:r>
          </a:p>
          <a:p>
            <a:r>
              <a:rPr lang="en-GB" sz="2800" dirty="0" smtClean="0"/>
              <a:t>Monitoring tables correspond to specific metrics</a:t>
            </a:r>
          </a:p>
          <a:p>
            <a:pPr lvl="1"/>
            <a:r>
              <a:rPr lang="en-GB" sz="2400" dirty="0" smtClean="0"/>
              <a:t>Can be easily queried to provide necessary monitoring information</a:t>
            </a:r>
          </a:p>
          <a:p>
            <a:r>
              <a:rPr lang="en-GB" sz="2800" dirty="0" smtClean="0"/>
              <a:t>Web interface provides visualisation (histograms, pie-charts, etc) of the monitoring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953000" y="1066800"/>
            <a:ext cx="1524000" cy="1676400"/>
          </a:xfrm>
          <a:prstGeom prst="can">
            <a:avLst>
              <a:gd name="adj" fmla="val 25000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Monitoring </a:t>
            </a:r>
            <a:endParaRPr lang="en-US" dirty="0" smtClean="0"/>
          </a:p>
          <a:p>
            <a:pPr algn="ctr"/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629400" y="14478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PHP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286000" y="1295400"/>
            <a:ext cx="1219200" cy="1295400"/>
          </a:xfrm>
          <a:prstGeom prst="can">
            <a:avLst>
              <a:gd name="adj" fmla="val 30357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DLF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810000" y="1524000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SQL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7467600" y="1447800"/>
            <a:ext cx="13716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Interface</a:t>
            </a:r>
          </a:p>
        </p:txBody>
      </p:sp>
      <p:sp>
        <p:nvSpPr>
          <p:cNvPr id="16" name="Hexagon 15"/>
          <p:cNvSpPr/>
          <p:nvPr/>
        </p:nvSpPr>
        <p:spPr bwMode="auto">
          <a:xfrm>
            <a:off x="152400" y="1371600"/>
            <a:ext cx="1371600" cy="1143000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DLF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deamons</a:t>
            </a:r>
            <a:endParaRPr kumimoji="0" lang="en-GB" sz="1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8" name="Straight Arrow Connector 17"/>
          <p:cNvCxnSpPr>
            <a:stCxn id="16" idx="0"/>
            <a:endCxn id="10" idx="2"/>
          </p:cNvCxnSpPr>
          <p:nvPr/>
        </p:nvCxnSpPr>
        <p:spPr bwMode="auto">
          <a:xfrm>
            <a:off x="1524000" y="1943100"/>
            <a:ext cx="762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4"/>
            <a:endCxn id="6" idx="2"/>
          </p:cNvCxnSpPr>
          <p:nvPr/>
        </p:nvCxnSpPr>
        <p:spPr bwMode="auto">
          <a:xfrm flipV="1">
            <a:off x="3505200" y="1905000"/>
            <a:ext cx="1447800" cy="38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4"/>
            <a:endCxn id="13" idx="1"/>
          </p:cNvCxnSpPr>
          <p:nvPr/>
        </p:nvCxnSpPr>
        <p:spPr bwMode="auto">
          <a:xfrm>
            <a:off x="6477000" y="1905000"/>
            <a:ext cx="990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Monitoring tables (DB) isolate the front-end (web interface) from the back-end (transport for log messages)</a:t>
            </a:r>
          </a:p>
          <a:p>
            <a:pPr lvl="1"/>
            <a:r>
              <a:rPr lang="en-GB" dirty="0" smtClean="0"/>
              <a:t>Both can be changed in the future</a:t>
            </a:r>
          </a:p>
          <a:p>
            <a:pPr lvl="2"/>
            <a:r>
              <a:rPr lang="en-GB" dirty="0" smtClean="0"/>
              <a:t>DLF to SYSLOG</a:t>
            </a:r>
          </a:p>
          <a:p>
            <a:pPr lvl="2"/>
            <a:r>
              <a:rPr lang="en-GB" dirty="0" smtClean="0"/>
              <a:t>Web interface redesigned</a:t>
            </a:r>
          </a:p>
          <a:p>
            <a:pPr lvl="1"/>
            <a:r>
              <a:rPr lang="en-GB" dirty="0" smtClean="0"/>
              <a:t>Several web interfaces can be simultaneously implemented</a:t>
            </a:r>
          </a:p>
          <a:p>
            <a:pPr lvl="2"/>
            <a:r>
              <a:rPr lang="en-GB" dirty="0" smtClean="0"/>
              <a:t>Summary dashboard for experiments</a:t>
            </a:r>
          </a:p>
          <a:p>
            <a:pPr lvl="2"/>
            <a:r>
              <a:rPr lang="en-GB" dirty="0" smtClean="0"/>
              <a:t>Detailed monitoring for developers and operators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schema</a:t>
            </a:r>
            <a:endParaRPr lang="en-GB" dirty="0"/>
          </a:p>
        </p:txBody>
      </p:sp>
      <p:pic>
        <p:nvPicPr>
          <p:cNvPr id="15" name="Content Placeholder 14" descr="testsche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066800"/>
            <a:ext cx="5943600" cy="438981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4495800"/>
            <a:ext cx="4114800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Deployed in the same DB as DLF</a:t>
            </a:r>
          </a:p>
          <a:p>
            <a:r>
              <a:rPr lang="en-US" dirty="0" smtClean="0"/>
              <a:t>   but in a different account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Populated by SQL procedures</a:t>
            </a:r>
          </a:p>
          <a:p>
            <a:r>
              <a:rPr lang="en-US" dirty="0" smtClean="0"/>
              <a:t>   (running period: 5 minutes)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schema</a:t>
            </a:r>
            <a:endParaRPr lang="en-GB" dirty="0"/>
          </a:p>
        </p:txBody>
      </p:sp>
      <p:pic>
        <p:nvPicPr>
          <p:cNvPr id="15" name="Content Placeholder 14" descr="testschem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6172200" cy="4558655"/>
          </a:xfrm>
        </p:spPr>
      </p:pic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724400" y="3505200"/>
            <a:ext cx="4191000" cy="23209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000" dirty="0" smtClean="0"/>
              <a:t>Requests</a:t>
            </a:r>
          </a:p>
          <a:p>
            <a:pPr lvl="1"/>
            <a:r>
              <a:rPr lang="en-US" sz="1600" dirty="0" smtClean="0"/>
              <a:t>Contains general information about every read-file request </a:t>
            </a:r>
          </a:p>
          <a:p>
            <a:pPr lvl="1"/>
            <a:r>
              <a:rPr lang="en-US" sz="1600" dirty="0" smtClean="0"/>
              <a:t>Requests:</a:t>
            </a:r>
          </a:p>
          <a:p>
            <a:pPr lvl="2"/>
            <a:r>
              <a:rPr lang="en-US" sz="1200" dirty="0" smtClean="0"/>
              <a:t>Requests for Resident Files (</a:t>
            </a:r>
            <a:r>
              <a:rPr lang="en-US" sz="1200" dirty="0" err="1" smtClean="0"/>
              <a:t>DiskHits</a:t>
            </a:r>
            <a:r>
              <a:rPr lang="en-US" sz="1200" dirty="0" smtClean="0"/>
              <a:t>)</a:t>
            </a:r>
          </a:p>
          <a:p>
            <a:pPr lvl="2"/>
            <a:r>
              <a:rPr lang="en-US" sz="1200" dirty="0" smtClean="0"/>
              <a:t>Inter-Pool Copies (</a:t>
            </a:r>
            <a:r>
              <a:rPr lang="en-US" sz="1200" dirty="0" err="1" smtClean="0"/>
              <a:t>DiskCopies</a:t>
            </a:r>
            <a:r>
              <a:rPr lang="en-US" sz="1200" dirty="0" smtClean="0"/>
              <a:t>)</a:t>
            </a:r>
          </a:p>
          <a:p>
            <a:pPr lvl="2"/>
            <a:r>
              <a:rPr lang="en-US" sz="1200" dirty="0" smtClean="0"/>
              <a:t>Tape Recalls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1600200" y="914400"/>
            <a:ext cx="1219200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>
            <a:stCxn id="19" idx="5"/>
            <a:endCxn id="18" idx="1"/>
          </p:cNvCxnSpPr>
          <p:nvPr/>
        </p:nvCxnSpPr>
        <p:spPr bwMode="auto">
          <a:xfrm rot="16200000" flipH="1">
            <a:off x="2067158" y="2008420"/>
            <a:ext cx="3230937" cy="208354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schema</a:t>
            </a:r>
            <a:endParaRPr lang="en-GB" dirty="0"/>
          </a:p>
        </p:txBody>
      </p:sp>
      <p:pic>
        <p:nvPicPr>
          <p:cNvPr id="15" name="Content Placeholder 14" descr="testschem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066800"/>
            <a:ext cx="6172200" cy="4558655"/>
          </a:xfrm>
        </p:spPr>
      </p:pic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572000" y="4876801"/>
            <a:ext cx="41910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2000" dirty="0" smtClean="0"/>
              <a:t>Request Classification</a:t>
            </a:r>
          </a:p>
          <a:p>
            <a:pPr lvl="1"/>
            <a:r>
              <a:rPr lang="en-US" sz="1600" dirty="0" smtClean="0"/>
              <a:t>Unique fields for each sub-category 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May 2008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4D99-200E-4155-9EAE-E3DED9AC26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3429000" y="838200"/>
            <a:ext cx="1219200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>
            <a:endCxn id="18" idx="0"/>
          </p:cNvCxnSpPr>
          <p:nvPr/>
        </p:nvCxnSpPr>
        <p:spPr bwMode="auto">
          <a:xfrm rot="16200000" flipH="1">
            <a:off x="3676649" y="1885950"/>
            <a:ext cx="3429002" cy="255269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819400" y="2133600"/>
            <a:ext cx="1905000" cy="533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11" idx="4"/>
            <a:endCxn id="18" idx="0"/>
          </p:cNvCxnSpPr>
          <p:nvPr/>
        </p:nvCxnSpPr>
        <p:spPr bwMode="auto">
          <a:xfrm rot="16200000" flipH="1">
            <a:off x="4114800" y="2324100"/>
            <a:ext cx="2209801" cy="28956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533400" y="2819400"/>
            <a:ext cx="11430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Straight Arrow Connector 22"/>
          <p:cNvCxnSpPr>
            <a:stCxn id="20" idx="6"/>
            <a:endCxn id="18" idx="0"/>
          </p:cNvCxnSpPr>
          <p:nvPr/>
        </p:nvCxnSpPr>
        <p:spPr bwMode="auto">
          <a:xfrm>
            <a:off x="1676400" y="3009900"/>
            <a:ext cx="4991100" cy="186690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  <p:bldP spid="19" grpId="0" animBg="1"/>
      <p:bldP spid="11" grpId="0" animBg="1"/>
      <p:bldP spid="20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28221</TotalTime>
  <Words>631</Words>
  <Application>Microsoft Office PowerPoint</Application>
  <PresentationFormat>On-screen Show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Edge</vt:lpstr>
      <vt:lpstr>CASTOR Monitoring developments</vt:lpstr>
      <vt:lpstr>Outline</vt:lpstr>
      <vt:lpstr>Motivation</vt:lpstr>
      <vt:lpstr>Approach</vt:lpstr>
      <vt:lpstr>Approach</vt:lpstr>
      <vt:lpstr>Approach</vt:lpstr>
      <vt:lpstr>Monitoring schema</vt:lpstr>
      <vt:lpstr>Monitoring schema</vt:lpstr>
      <vt:lpstr>Monitoring schema</vt:lpstr>
      <vt:lpstr>Monitoring schema</vt:lpstr>
      <vt:lpstr>Monitoring schema</vt:lpstr>
      <vt:lpstr>Monitoring schema</vt:lpstr>
      <vt:lpstr>Monitoring schema</vt:lpstr>
      <vt:lpstr>Monitoring schema</vt:lpstr>
      <vt:lpstr>Monitoring web interface</vt:lpstr>
      <vt:lpstr>Monitoring web interface</vt:lpstr>
      <vt:lpstr>Monitoring web interface</vt:lpstr>
      <vt:lpstr>Examples</vt:lpstr>
      <vt:lpstr>Examples</vt:lpstr>
      <vt:lpstr>Examples</vt:lpstr>
      <vt:lpstr>Examples</vt:lpstr>
      <vt:lpstr>Examples</vt:lpstr>
      <vt:lpstr>Conclusion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Generator Services planning meeting</dc:title>
  <dc:creator>witoldp</dc:creator>
  <cp:lastModifiedBy>waldron</cp:lastModifiedBy>
  <cp:revision>840</cp:revision>
  <cp:lastPrinted>2007-11-20T14:27:57Z</cp:lastPrinted>
  <dcterms:created xsi:type="dcterms:W3CDTF">2006-10-16T10:17:04Z</dcterms:created>
  <dcterms:modified xsi:type="dcterms:W3CDTF">2009-02-17T19:25:33Z</dcterms:modified>
</cp:coreProperties>
</file>