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40"/>
  </p:notesMasterIdLst>
  <p:sldIdLst>
    <p:sldId id="256" r:id="rId3"/>
    <p:sldId id="284" r:id="rId4"/>
    <p:sldId id="313" r:id="rId5"/>
    <p:sldId id="330" r:id="rId6"/>
    <p:sldId id="331" r:id="rId7"/>
    <p:sldId id="332" r:id="rId8"/>
    <p:sldId id="333" r:id="rId9"/>
    <p:sldId id="338" r:id="rId10"/>
    <p:sldId id="334" r:id="rId11"/>
    <p:sldId id="335" r:id="rId12"/>
    <p:sldId id="339" r:id="rId13"/>
    <p:sldId id="336" r:id="rId14"/>
    <p:sldId id="340" r:id="rId15"/>
    <p:sldId id="314" r:id="rId16"/>
    <p:sldId id="316" r:id="rId17"/>
    <p:sldId id="317" r:id="rId18"/>
    <p:sldId id="318" r:id="rId19"/>
    <p:sldId id="319" r:id="rId20"/>
    <p:sldId id="320" r:id="rId21"/>
    <p:sldId id="324" r:id="rId22"/>
    <p:sldId id="325" r:id="rId23"/>
    <p:sldId id="321" r:id="rId24"/>
    <p:sldId id="322" r:id="rId25"/>
    <p:sldId id="329" r:id="rId26"/>
    <p:sldId id="341" r:id="rId27"/>
    <p:sldId id="326" r:id="rId28"/>
    <p:sldId id="327" r:id="rId29"/>
    <p:sldId id="328" r:id="rId30"/>
    <p:sldId id="346" r:id="rId31"/>
    <p:sldId id="347" r:id="rId32"/>
    <p:sldId id="342" r:id="rId33"/>
    <p:sldId id="348" r:id="rId34"/>
    <p:sldId id="323" r:id="rId35"/>
    <p:sldId id="343" r:id="rId36"/>
    <p:sldId id="344" r:id="rId37"/>
    <p:sldId id="345" r:id="rId38"/>
    <p:sldId id="312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E"/>
    <a:srgbClr val="004F9E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9" autoAdjust="0"/>
    <p:restoredTop sz="94599" autoAdjust="0"/>
  </p:normalViewPr>
  <p:slideViewPr>
    <p:cSldViewPr>
      <p:cViewPr varScale="1">
        <p:scale>
          <a:sx n="75" d="100"/>
          <a:sy n="75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C88436-0A2B-4CEF-8BBE-F5C0E5CC4FC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lat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9388" cy="58674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752600"/>
            <a:ext cx="6553200" cy="1470025"/>
          </a:xfrm>
        </p:spPr>
        <p:txBody>
          <a:bodyPr/>
          <a:lstStyle>
            <a:lvl1pPr algn="ctr">
              <a:defRPr sz="3600" b="1">
                <a:solidFill>
                  <a:srgbClr val="00529E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00529E"/>
                </a:solidFill>
              </a:defRPr>
            </a:lvl1pPr>
          </a:lstStyle>
          <a:p>
            <a:endParaRPr lang="en-US"/>
          </a:p>
        </p:txBody>
      </p:sp>
      <p:pic>
        <p:nvPicPr>
          <p:cNvPr id="3079" name="Picture 7" descr="alt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0"/>
            <a:ext cx="7696200" cy="1035050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-381000" y="6049963"/>
            <a:ext cx="1828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000" dirty="0">
                <a:latin typeface="Tahoma" charset="0"/>
              </a:rPr>
              <a:t>CERN - IT Department</a:t>
            </a:r>
          </a:p>
          <a:p>
            <a:pPr algn="r"/>
            <a:r>
              <a:rPr lang="en-US" sz="1000" dirty="0">
                <a:latin typeface="Tahoma" charset="0"/>
              </a:rPr>
              <a:t>CH-1211 Genève 23</a:t>
            </a:r>
          </a:p>
          <a:p>
            <a:pPr algn="r"/>
            <a:r>
              <a:rPr lang="en-US" sz="1000" dirty="0">
                <a:latin typeface="Tahoma" charset="0"/>
              </a:rPr>
              <a:t>Switzerland</a:t>
            </a:r>
          </a:p>
          <a:p>
            <a:pPr algn="r"/>
            <a:r>
              <a:rPr lang="en-US" sz="1200" b="1" dirty="0">
                <a:latin typeface="Tahoma" charset="0"/>
              </a:rPr>
              <a:t>www.cern.ch/it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540750" y="6248400"/>
            <a:ext cx="527050" cy="533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6E3942-11D7-47EA-BE04-04C5E76E92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0"/>
            <a:ext cx="18669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0"/>
            <a:ext cx="54483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E230FD-ECAE-4088-AB34-EE7D57CD43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5562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295400"/>
            <a:ext cx="3581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0" y="1295400"/>
            <a:ext cx="3581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0" y="3733800"/>
            <a:ext cx="3581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600200" y="6534150"/>
            <a:ext cx="6858000" cy="171450"/>
          </a:xfrm>
        </p:spPr>
        <p:txBody>
          <a:bodyPr/>
          <a:lstStyle>
            <a:lvl1pPr>
              <a:defRPr/>
            </a:lvl1pPr>
          </a:lstStyle>
          <a:p>
            <a:fld id="{5130AB82-188F-4E3F-8241-0CDFD48AC0C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5562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00200" y="1295400"/>
            <a:ext cx="7315200" cy="472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00200" y="6534150"/>
            <a:ext cx="6858000" cy="171450"/>
          </a:xfrm>
        </p:spPr>
        <p:txBody>
          <a:bodyPr/>
          <a:lstStyle>
            <a:lvl1pPr>
              <a:defRPr/>
            </a:lvl1pPr>
          </a:lstStyle>
          <a:p>
            <a:fld id="{913946D8-595C-43EA-A3EE-BB9FDFB75C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48ADFB-5947-4398-B543-4E5799B0B1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018F62-20A2-4577-BFA0-363B793952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295400"/>
            <a:ext cx="3581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295400"/>
            <a:ext cx="3581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E29519-5806-438A-83EA-1306F26798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7F1E6F-C694-4839-BB7B-5F7D44A496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5158EF-B29D-45BB-9477-E86B991E9B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98A45-6E54-4769-B8C4-3DBB8662FC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F9206A-024A-422C-A586-B2595174D0C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F6DC09-F0DA-4121-8B29-6A1329BF41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alto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447800" y="0"/>
            <a:ext cx="7696200" cy="10350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0"/>
            <a:ext cx="5562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2954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-381000" y="6049963"/>
            <a:ext cx="1828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000" dirty="0">
                <a:latin typeface="Tahoma" charset="0"/>
              </a:rPr>
              <a:t>CERN - IT Department</a:t>
            </a:r>
          </a:p>
          <a:p>
            <a:pPr algn="r"/>
            <a:r>
              <a:rPr lang="en-US" sz="1000" dirty="0">
                <a:latin typeface="Tahoma" charset="0"/>
              </a:rPr>
              <a:t>CH-1211 Genève 23</a:t>
            </a:r>
          </a:p>
          <a:p>
            <a:pPr algn="r"/>
            <a:r>
              <a:rPr lang="en-US" sz="1000" dirty="0">
                <a:latin typeface="Tahoma" charset="0"/>
              </a:rPr>
              <a:t>Switzerland</a:t>
            </a:r>
          </a:p>
          <a:p>
            <a:pPr algn="r"/>
            <a:r>
              <a:rPr lang="en-US" sz="1200" b="1" dirty="0">
                <a:latin typeface="Tahoma" charset="0"/>
              </a:rPr>
              <a:t>www.cern.ch/it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540750" y="6172200"/>
            <a:ext cx="527050" cy="533400"/>
          </a:xfrm>
          <a:prstGeom prst="rect">
            <a:avLst/>
          </a:prstGeom>
          <a:noFill/>
        </p:spPr>
      </p:pic>
      <p:pic>
        <p:nvPicPr>
          <p:cNvPr id="1034" name="Picture 10" descr="lat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1449388" cy="58674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534150"/>
            <a:ext cx="68580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1"/>
            </a:lvl1pPr>
          </a:lstStyle>
          <a:p>
            <a:fld id="{6053EE46-E8F6-43A7-A4EF-BEB545C5A80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C3D1-D1BE-4EE1-B879-647C1908DE2C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CFB0E-BE5E-44F2-835A-5FC539EAB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97013" y="1169988"/>
            <a:ext cx="764698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4400" b="1" dirty="0"/>
          </a:p>
          <a:p>
            <a:pPr algn="ctr"/>
            <a:r>
              <a:rPr lang="en-US" sz="4400" b="1" dirty="0" smtClean="0"/>
              <a:t>CERN </a:t>
            </a:r>
            <a:r>
              <a:rPr lang="en-US" sz="4400" b="1" dirty="0" err="1" smtClean="0"/>
              <a:t>Diskserver</a:t>
            </a:r>
            <a:endParaRPr lang="en-US" sz="4400" b="1" dirty="0" smtClean="0"/>
          </a:p>
          <a:p>
            <a:pPr algn="ctr"/>
            <a:r>
              <a:rPr lang="en-US" sz="4400" b="1" dirty="0" smtClean="0"/>
              <a:t>Deployment</a:t>
            </a:r>
          </a:p>
          <a:p>
            <a:pPr algn="ctr"/>
            <a:endParaRPr lang="en-US" sz="4400" b="1" dirty="0" smtClean="0"/>
          </a:p>
          <a:p>
            <a:pPr algn="ctr"/>
            <a:endParaRPr lang="en-US" sz="2400" b="1" dirty="0" smtClean="0">
              <a:solidFill>
                <a:schemeClr val="accent1"/>
              </a:solidFill>
            </a:endParaRPr>
          </a:p>
          <a:p>
            <a:pPr algn="ctr"/>
            <a:endParaRPr lang="en-US" sz="24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400" b="1" u="sng" dirty="0" smtClean="0">
                <a:solidFill>
                  <a:schemeClr val="accent1"/>
                </a:solidFill>
              </a:rPr>
              <a:t>Ignacio Reguero</a:t>
            </a:r>
            <a:r>
              <a:rPr lang="en-US" sz="2400" b="1" dirty="0" smtClean="0">
                <a:solidFill>
                  <a:schemeClr val="accent1"/>
                </a:solidFill>
              </a:rPr>
              <a:t>, Jan van </a:t>
            </a:r>
            <a:r>
              <a:rPr lang="en-US" sz="2400" b="1" dirty="0" err="1" smtClean="0">
                <a:solidFill>
                  <a:schemeClr val="accent1"/>
                </a:solidFill>
              </a:rPr>
              <a:t>Eldik</a:t>
            </a:r>
            <a:r>
              <a:rPr lang="en-US" sz="2400" b="1" dirty="0" smtClean="0">
                <a:solidFill>
                  <a:schemeClr val="accent1"/>
                </a:solidFill>
              </a:rPr>
              <a:t>, Miguel Santos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Castor Operations Team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IT/FIO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CERN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tt_08 4 RAID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68595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tt_08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Conclusion:</a:t>
            </a:r>
          </a:p>
          <a:p>
            <a:r>
              <a:rPr lang="en-US" dirty="0" smtClean="0"/>
              <a:t>Reducing from 7 to 4 RAID units shows higher latencies and less dots in the high performance side of the plot.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tt_08 2 RAID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68595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tt_08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Conclusion:</a:t>
            </a:r>
          </a:p>
          <a:p>
            <a:r>
              <a:rPr lang="en-US" dirty="0" smtClean="0"/>
              <a:t>With 2 RAID units you see</a:t>
            </a:r>
          </a:p>
          <a:p>
            <a:pPr lvl="1"/>
            <a:r>
              <a:rPr lang="en-US" dirty="0" smtClean="0"/>
              <a:t>Performance limitation</a:t>
            </a:r>
          </a:p>
          <a:p>
            <a:pPr lvl="1"/>
            <a:r>
              <a:rPr lang="en-US" dirty="0" smtClean="0"/>
              <a:t> A bigger than 20% </a:t>
            </a:r>
            <a:r>
              <a:rPr lang="en-US" dirty="0" err="1" smtClean="0"/>
              <a:t>Iowait</a:t>
            </a:r>
            <a:r>
              <a:rPr lang="en-US" dirty="0" smtClean="0"/>
              <a:t> mode that we think is coupled with the </a:t>
            </a:r>
            <a:r>
              <a:rPr lang="en-US" dirty="0" err="1" smtClean="0"/>
              <a:t>diskserver</a:t>
            </a:r>
            <a:r>
              <a:rPr lang="en-US" dirty="0" smtClean="0"/>
              <a:t> acting as a “hot spot”.</a:t>
            </a:r>
          </a:p>
          <a:p>
            <a:pPr lvl="1"/>
            <a:r>
              <a:rPr lang="en-US" dirty="0" smtClean="0"/>
              <a:t> A “hot spot” keeps attracting requests that it is not able to service thus preventing a service class to work until it is disabled.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we run 6 production instances…</a:t>
            </a:r>
          </a:p>
          <a:p>
            <a:pPr lvl="1"/>
            <a:r>
              <a:rPr lang="en-US" dirty="0" smtClean="0"/>
              <a:t>Atlas, CMS, Alice, </a:t>
            </a:r>
            <a:r>
              <a:rPr lang="en-US" dirty="0" err="1" smtClean="0"/>
              <a:t>LHCb</a:t>
            </a:r>
            <a:r>
              <a:rPr lang="en-US" dirty="0" smtClean="0"/>
              <a:t>, Public</a:t>
            </a:r>
          </a:p>
          <a:p>
            <a:pPr lvl="1"/>
            <a:r>
              <a:rPr lang="en-US" dirty="0" smtClean="0"/>
              <a:t>“cernt3” shared analysis instance</a:t>
            </a:r>
          </a:p>
          <a:p>
            <a:r>
              <a:rPr lang="en-US" dirty="0" smtClean="0"/>
              <a:t>… with 46 service classes</a:t>
            </a:r>
          </a:p>
          <a:p>
            <a:pPr lvl="1"/>
            <a:r>
              <a:rPr lang="en-US" dirty="0" smtClean="0"/>
              <a:t>~ 50% of type D1T0</a:t>
            </a:r>
          </a:p>
          <a:p>
            <a:pPr lvl="2"/>
            <a:r>
              <a:rPr lang="en-US" dirty="0" smtClean="0"/>
              <a:t>Biggest: </a:t>
            </a:r>
            <a:r>
              <a:rPr lang="en-US" dirty="0" err="1" smtClean="0"/>
              <a:t>cmscaf</a:t>
            </a:r>
            <a:r>
              <a:rPr lang="en-US" dirty="0" smtClean="0"/>
              <a:t>: 216 servers, 1 PB</a:t>
            </a:r>
          </a:p>
          <a:p>
            <a:pPr lvl="1"/>
            <a:r>
              <a:rPr lang="en-US" dirty="0" smtClean="0"/>
              <a:t>Many of them have ACLs</a:t>
            </a:r>
          </a:p>
          <a:p>
            <a:pPr lvl="2"/>
            <a:r>
              <a:rPr lang="en-US" dirty="0" smtClean="0"/>
              <a:t>Some of those automatically synchronized with LSF groups defined for batch cluster</a:t>
            </a:r>
          </a:p>
          <a:p>
            <a:pPr lvl="1"/>
            <a:r>
              <a:rPr lang="en-US" dirty="0" smtClean="0"/>
              <a:t>Supporting different access protocols</a:t>
            </a:r>
          </a:p>
          <a:p>
            <a:pPr lvl="2"/>
            <a:r>
              <a:rPr lang="en-US" dirty="0" err="1" smtClean="0"/>
              <a:t>Rfio</a:t>
            </a:r>
            <a:r>
              <a:rPr lang="en-US" dirty="0" smtClean="0"/>
              <a:t>, root, </a:t>
            </a:r>
            <a:r>
              <a:rPr lang="en-US" dirty="0" err="1" smtClean="0"/>
              <a:t>gridftp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and ext…), </a:t>
            </a:r>
            <a:r>
              <a:rPr lang="en-US" dirty="0" err="1" smtClean="0"/>
              <a:t>xroot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things:</a:t>
            </a:r>
          </a:p>
          <a:p>
            <a:pPr lvl="1"/>
            <a:r>
              <a:rPr lang="en-US" dirty="0" smtClean="0"/>
              <a:t>SLC5</a:t>
            </a:r>
          </a:p>
          <a:p>
            <a:pPr lvl="1"/>
            <a:r>
              <a:rPr lang="en-US" dirty="0" err="1" smtClean="0"/>
              <a:t>Xrootd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New storage technologies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D2T0?</a:t>
            </a:r>
          </a:p>
          <a:p>
            <a:r>
              <a:rPr lang="en-US" dirty="0" smtClean="0"/>
              <a:t>How to efficiently operate a complex product like Castor in this complex environment?</a:t>
            </a:r>
          </a:p>
          <a:p>
            <a:pPr lvl="1"/>
            <a:r>
              <a:rPr lang="en-US" dirty="0" smtClean="0"/>
              <a:t>Answers on the next slide!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voila!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(Try to) keep things simple</a:t>
            </a:r>
          </a:p>
          <a:p>
            <a:pPr lvl="1"/>
            <a:r>
              <a:rPr lang="en-US" dirty="0" smtClean="0"/>
              <a:t>Easier said than done</a:t>
            </a:r>
          </a:p>
          <a:p>
            <a:r>
              <a:rPr lang="en-US" dirty="0" smtClean="0"/>
              <a:t>User education helps a lot</a:t>
            </a:r>
          </a:p>
          <a:p>
            <a:pPr lvl="1"/>
            <a:r>
              <a:rPr lang="en-US" dirty="0" smtClean="0"/>
              <a:t>Discuss/dissect requirements, explain limitations and operational issues, find compromises, …</a:t>
            </a:r>
          </a:p>
          <a:p>
            <a:r>
              <a:rPr lang="en-US" dirty="0" smtClean="0"/>
              <a:t>Give feedback to the developers</a:t>
            </a:r>
          </a:p>
          <a:p>
            <a:pPr lvl="1"/>
            <a:r>
              <a:rPr lang="en-US" dirty="0" smtClean="0"/>
              <a:t>Yes, they do understand operational reality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Keep a tight control of your configurations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Automate, avoid handwork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Fabric management tools are essential!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ELFms</a:t>
            </a:r>
            <a:r>
              <a:rPr lang="en-US" dirty="0" smtClean="0"/>
              <a:t> tool suite @ 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Quattor</a:t>
            </a:r>
            <a:endParaRPr lang="en-US" dirty="0" smtClean="0"/>
          </a:p>
          <a:p>
            <a:pPr lvl="1"/>
            <a:r>
              <a:rPr lang="en-US" dirty="0" smtClean="0"/>
              <a:t>Software installation &amp; configuration</a:t>
            </a:r>
          </a:p>
          <a:p>
            <a:r>
              <a:rPr lang="en-US" dirty="0" smtClean="0"/>
              <a:t>Lemon</a:t>
            </a:r>
          </a:p>
          <a:p>
            <a:pPr lvl="1"/>
            <a:r>
              <a:rPr lang="en-US" dirty="0" smtClean="0"/>
              <a:t>Fabric Monitoring: Alarms, recovery actions, plotting</a:t>
            </a:r>
          </a:p>
          <a:p>
            <a:r>
              <a:rPr lang="en-US" dirty="0" smtClean="0"/>
              <a:t>SMS State Management System</a:t>
            </a:r>
          </a:p>
          <a:p>
            <a:pPr lvl="1"/>
            <a:r>
              <a:rPr lang="en-US" dirty="0" smtClean="0"/>
              <a:t>Move </a:t>
            </a:r>
            <a:r>
              <a:rPr lang="en-US" dirty="0" err="1" smtClean="0"/>
              <a:t>diskservers</a:t>
            </a:r>
            <a:r>
              <a:rPr lang="en-US" dirty="0" smtClean="0"/>
              <a:t> into / out of production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Quattor</a:t>
            </a:r>
            <a:r>
              <a:rPr lang="en-US" dirty="0" smtClean="0"/>
              <a:t>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servers in “template files”</a:t>
            </a:r>
          </a:p>
          <a:p>
            <a:pPr lvl="1"/>
            <a:r>
              <a:rPr lang="en-US" dirty="0" smtClean="0"/>
              <a:t>Hardware, software packages, configuration details, monitoring, etc.</a:t>
            </a:r>
          </a:p>
          <a:p>
            <a:pPr lvl="1"/>
            <a:r>
              <a:rPr lang="en-US" dirty="0" smtClean="0"/>
              <a:t>Templates can include templates</a:t>
            </a:r>
          </a:p>
          <a:p>
            <a:pPr lvl="2"/>
            <a:r>
              <a:rPr lang="en-US" dirty="0" smtClean="0"/>
              <a:t>Can build elaborate structures</a:t>
            </a:r>
          </a:p>
          <a:p>
            <a:pPr lvl="1"/>
            <a:r>
              <a:rPr lang="en-US" dirty="0" smtClean="0"/>
              <a:t>Description language PAN</a:t>
            </a:r>
          </a:p>
          <a:p>
            <a:pPr lvl="2"/>
            <a:r>
              <a:rPr lang="en-US" dirty="0" smtClean="0"/>
              <a:t>Not always intuitive or user friendly</a:t>
            </a:r>
          </a:p>
          <a:p>
            <a:r>
              <a:rPr lang="en-US" dirty="0" smtClean="0"/>
              <a:t>Information is distributed to the servers</a:t>
            </a:r>
          </a:p>
          <a:p>
            <a:pPr lvl="1"/>
            <a:r>
              <a:rPr lang="en-US" dirty="0" smtClean="0"/>
              <a:t>“NCM components” configure the machines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00200" y="1295400"/>
            <a:ext cx="7315200" cy="762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Diskserver</a:t>
            </a:r>
            <a:r>
              <a:rPr lang="en-US" dirty="0" smtClean="0"/>
              <a:t> lxfsrl4106 (simplified)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89747"/>
            <a:ext cx="8153400" cy="438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complexity?</a:t>
            </a:r>
          </a:p>
          <a:p>
            <a:pPr lvl="1"/>
            <a:r>
              <a:rPr lang="en-GB" dirty="0" err="1" smtClean="0"/>
              <a:t>Diskserver</a:t>
            </a:r>
            <a:r>
              <a:rPr lang="en-GB" dirty="0" smtClean="0"/>
              <a:t> hardware</a:t>
            </a:r>
          </a:p>
          <a:p>
            <a:pPr lvl="1"/>
            <a:r>
              <a:rPr lang="en-GB" dirty="0" err="1" smtClean="0"/>
              <a:t>Diskserver</a:t>
            </a:r>
            <a:r>
              <a:rPr lang="en-GB" dirty="0" smtClean="0"/>
              <a:t> configurations</a:t>
            </a:r>
          </a:p>
          <a:p>
            <a:pPr lvl="1"/>
            <a:r>
              <a:rPr lang="en-GB" dirty="0" smtClean="0"/>
              <a:t>Time evolution</a:t>
            </a:r>
          </a:p>
          <a:p>
            <a:r>
              <a:rPr lang="en-GB" dirty="0" smtClean="0"/>
              <a:t>Configuration management</a:t>
            </a:r>
          </a:p>
          <a:p>
            <a:pPr lvl="1"/>
            <a:r>
              <a:rPr lang="en-GB" dirty="0" err="1" smtClean="0"/>
              <a:t>Quattor</a:t>
            </a:r>
            <a:r>
              <a:rPr lang="en-GB" dirty="0" smtClean="0"/>
              <a:t> in a nutshell</a:t>
            </a:r>
          </a:p>
          <a:p>
            <a:pPr lvl="1"/>
            <a:r>
              <a:rPr lang="en-GB" dirty="0" smtClean="0"/>
              <a:t>Castor configuration</a:t>
            </a:r>
          </a:p>
          <a:p>
            <a:r>
              <a:rPr lang="en-GB" dirty="0" smtClean="0"/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Variables, includes, s/w </a:t>
            </a:r>
            <a:r>
              <a:rPr lang="en-US" dirty="0" err="1" smtClean="0"/>
              <a:t>pkgs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692" y="1447801"/>
            <a:ext cx="826490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Gridftp</a:t>
            </a:r>
            <a:r>
              <a:rPr lang="en-US" dirty="0" smtClean="0"/>
              <a:t> template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537" y="1371601"/>
            <a:ext cx="8657863" cy="395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752600" y="55626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s/w packages, 3 different components, inclusion of CA RPM’s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purpose</a:t>
            </a:r>
          </a:p>
          <a:p>
            <a:pPr lvl="1"/>
            <a:r>
              <a:rPr lang="en-US" dirty="0" err="1" smtClean="0"/>
              <a:t>chkconfig</a:t>
            </a:r>
            <a:r>
              <a:rPr lang="en-US" dirty="0" smtClean="0"/>
              <a:t>, </a:t>
            </a:r>
            <a:r>
              <a:rPr lang="en-US" dirty="0" err="1" smtClean="0"/>
              <a:t>sysctl</a:t>
            </a:r>
            <a:r>
              <a:rPr lang="en-US" dirty="0" smtClean="0"/>
              <a:t>, </a:t>
            </a:r>
            <a:r>
              <a:rPr lang="en-US" dirty="0" err="1" smtClean="0"/>
              <a:t>sysconfig</a:t>
            </a:r>
            <a:r>
              <a:rPr lang="en-US" dirty="0" smtClean="0"/>
              <a:t>, </a:t>
            </a:r>
            <a:r>
              <a:rPr lang="en-US" dirty="0" err="1" smtClean="0"/>
              <a:t>ntpd</a:t>
            </a:r>
            <a:r>
              <a:rPr lang="en-US" dirty="0" smtClean="0"/>
              <a:t>, </a:t>
            </a:r>
            <a:r>
              <a:rPr lang="en-US" dirty="0" err="1" smtClean="0"/>
              <a:t>iptables</a:t>
            </a:r>
            <a:r>
              <a:rPr lang="en-US" dirty="0" smtClean="0"/>
              <a:t>, grub, </a:t>
            </a:r>
            <a:r>
              <a:rPr lang="en-US" dirty="0" err="1" smtClean="0"/>
              <a:t>modprobe</a:t>
            </a:r>
            <a:r>
              <a:rPr lang="en-US" dirty="0" smtClean="0"/>
              <a:t>, </a:t>
            </a:r>
            <a:r>
              <a:rPr lang="en-US" dirty="0" err="1" smtClean="0"/>
              <a:t>ipmi</a:t>
            </a:r>
            <a:r>
              <a:rPr lang="en-US" dirty="0" smtClean="0"/>
              <a:t>, </a:t>
            </a:r>
            <a:r>
              <a:rPr lang="en-US" dirty="0" err="1" smtClean="0"/>
              <a:t>authconfig</a:t>
            </a:r>
            <a:r>
              <a:rPr lang="en-US" dirty="0" smtClean="0"/>
              <a:t>, accounts, …</a:t>
            </a:r>
          </a:p>
          <a:p>
            <a:r>
              <a:rPr lang="en-US" dirty="0" smtClean="0"/>
              <a:t>Castor specific</a:t>
            </a:r>
          </a:p>
          <a:p>
            <a:pPr lvl="1"/>
            <a:r>
              <a:rPr lang="en-US" dirty="0" smtClean="0"/>
              <a:t>castor2_lsf, </a:t>
            </a:r>
            <a:r>
              <a:rPr lang="en-US" dirty="0" err="1" smtClean="0"/>
              <a:t>castorconf</a:t>
            </a:r>
            <a:r>
              <a:rPr lang="en-US" dirty="0" smtClean="0"/>
              <a:t>, castor2_xrootd, </a:t>
            </a:r>
            <a:r>
              <a:rPr lang="en-US" dirty="0" err="1" smtClean="0"/>
              <a:t>localgridmap</a:t>
            </a:r>
            <a:r>
              <a:rPr lang="en-US" dirty="0" smtClean="0"/>
              <a:t>, </a:t>
            </a:r>
            <a:r>
              <a:rPr lang="en-US" dirty="0" err="1" smtClean="0"/>
              <a:t>grid_service_certificates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Note: components can have pre/post dependencies on each other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ncm-castorconf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315200" cy="2209800"/>
          </a:xfrm>
        </p:spPr>
        <p:txBody>
          <a:bodyPr/>
          <a:lstStyle/>
          <a:p>
            <a:r>
              <a:rPr lang="en-US" dirty="0" smtClean="0"/>
              <a:t>Writes /etc/castor/</a:t>
            </a:r>
            <a:r>
              <a:rPr lang="en-US" dirty="0" err="1" smtClean="0"/>
              <a:t>castor.conf</a:t>
            </a:r>
            <a:endParaRPr lang="en-US" dirty="0" smtClean="0"/>
          </a:p>
          <a:p>
            <a:pPr lvl="1"/>
            <a:r>
              <a:rPr lang="en-US" dirty="0" smtClean="0"/>
              <a:t>Based on /etc/castor/</a:t>
            </a:r>
            <a:r>
              <a:rPr lang="en-US" dirty="0" err="1" smtClean="0"/>
              <a:t>castor.conf.example</a:t>
            </a:r>
            <a:endParaRPr lang="en-US" dirty="0" smtClean="0"/>
          </a:p>
          <a:p>
            <a:r>
              <a:rPr lang="en-US" dirty="0" smtClean="0"/>
              <a:t>Simple triplets “key1 key2 value”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19400"/>
            <a:ext cx="5683664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Ncm-castor2_lsf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Generates all LSF </a:t>
            </a:r>
            <a:r>
              <a:rPr lang="en-US" dirty="0" err="1" smtClean="0"/>
              <a:t>config</a:t>
            </a:r>
            <a:r>
              <a:rPr lang="en-US" dirty="0" smtClean="0"/>
              <a:t> files for CASTOR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Motivated by the need to synchronize the </a:t>
            </a:r>
            <a:r>
              <a:rPr lang="en-US" dirty="0" err="1" smtClean="0"/>
              <a:t>diskserver</a:t>
            </a:r>
            <a:r>
              <a:rPr lang="en-US" dirty="0" smtClean="0"/>
              <a:t> configuration between the stager DB and LSF</a:t>
            </a:r>
          </a:p>
          <a:p>
            <a:pPr lvl="2"/>
            <a:r>
              <a:rPr lang="en-US" dirty="0" smtClean="0"/>
              <a:t>Using the </a:t>
            </a:r>
            <a:r>
              <a:rPr lang="en-US" dirty="0" err="1" smtClean="0"/>
              <a:t>config</a:t>
            </a:r>
            <a:r>
              <a:rPr lang="en-US" dirty="0" smtClean="0"/>
              <a:t> in CDB as reference</a:t>
            </a:r>
          </a:p>
          <a:p>
            <a:pPr lvl="1"/>
            <a:r>
              <a:rPr lang="en-US" dirty="0" smtClean="0"/>
              <a:t>Thus avoids both nasty </a:t>
            </a:r>
          </a:p>
          <a:p>
            <a:pPr lvl="2"/>
            <a:r>
              <a:rPr lang="en-US" dirty="0" err="1" smtClean="0"/>
              <a:t>Diskserver</a:t>
            </a:r>
            <a:r>
              <a:rPr lang="en-US" dirty="0" smtClean="0"/>
              <a:t> in DB but not in LSF</a:t>
            </a:r>
          </a:p>
          <a:p>
            <a:pPr lvl="2"/>
            <a:r>
              <a:rPr lang="en-US" dirty="0" err="1" smtClean="0"/>
              <a:t>Diskserver</a:t>
            </a:r>
            <a:r>
              <a:rPr lang="en-US" dirty="0" smtClean="0"/>
              <a:t> in LSF but not in DB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Ncm-castor2_lsf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extended to configure per protocol LSF limits :</a:t>
            </a:r>
          </a:p>
          <a:p>
            <a:pPr lvl="1">
              <a:buNone/>
            </a:pPr>
            <a:r>
              <a:rPr lang="en-US" dirty="0" err="1" smtClean="0"/>
              <a:t>rfio</a:t>
            </a:r>
            <a:r>
              <a:rPr lang="en-US" dirty="0" smtClean="0"/>
              <a:t>, rfio3, root, </a:t>
            </a:r>
            <a:r>
              <a:rPr lang="en-US" dirty="0" err="1" smtClean="0"/>
              <a:t>xroot</a:t>
            </a:r>
            <a:r>
              <a:rPr lang="en-US" dirty="0" smtClean="0"/>
              <a:t>, </a:t>
            </a:r>
            <a:r>
              <a:rPr lang="en-US" dirty="0" err="1" smtClean="0"/>
              <a:t>gridftp</a:t>
            </a:r>
            <a:r>
              <a:rPr lang="en-US" dirty="0" smtClean="0"/>
              <a:t>, </a:t>
            </a:r>
            <a:r>
              <a:rPr lang="en-US" dirty="0" err="1" smtClean="0"/>
              <a:t>gsiftp</a:t>
            </a:r>
            <a:r>
              <a:rPr lang="en-US" dirty="0" smtClean="0"/>
              <a:t>, </a:t>
            </a:r>
            <a:r>
              <a:rPr lang="en-US" dirty="0" err="1" smtClean="0"/>
              <a:t>diskcopy</a:t>
            </a:r>
            <a:endParaRPr lang="en-US" dirty="0" smtClean="0"/>
          </a:p>
          <a:p>
            <a:r>
              <a:rPr lang="en-US" dirty="0" smtClean="0"/>
              <a:t>This is important because streaming transfers (rfio3, </a:t>
            </a:r>
            <a:r>
              <a:rPr lang="en-US" dirty="0" err="1" smtClean="0"/>
              <a:t>diskcopy</a:t>
            </a:r>
            <a:r>
              <a:rPr lang="en-US" dirty="0" smtClean="0"/>
              <a:t>) hit heavier the disk server then other type of transfers</a:t>
            </a:r>
          </a:p>
          <a:p>
            <a:pPr lvl="1"/>
            <a:r>
              <a:rPr lang="en-US" dirty="0" smtClean="0"/>
              <a:t>So the scheduling slots for one activity may be wrong for another</a:t>
            </a:r>
          </a:p>
          <a:p>
            <a:r>
              <a:rPr lang="en-US" dirty="0" smtClean="0"/>
              <a:t>This may help to avoid replication traffic to overwhelm </a:t>
            </a:r>
            <a:r>
              <a:rPr lang="en-US" dirty="0" err="1" smtClean="0"/>
              <a:t>diskservers</a:t>
            </a:r>
            <a:endParaRPr lang="en-US" dirty="0" smtClean="0"/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ncm</a:t>
            </a:r>
            <a:r>
              <a:rPr lang="en-US" dirty="0" smtClean="0"/>
              <a:t>- </a:t>
            </a:r>
            <a:r>
              <a:rPr lang="en-US" dirty="0" err="1" smtClean="0"/>
              <a:t>grid_service_certificates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host certificates to other directories,</a:t>
            </a:r>
            <a:br>
              <a:rPr lang="en-US" dirty="0" smtClean="0"/>
            </a:br>
            <a:r>
              <a:rPr lang="en-US" dirty="0" smtClean="0"/>
              <a:t>and change ownership</a:t>
            </a:r>
          </a:p>
          <a:p>
            <a:r>
              <a:rPr lang="en-US" dirty="0" smtClean="0"/>
              <a:t>Triggered by the </a:t>
            </a:r>
            <a:r>
              <a:rPr lang="en-US" dirty="0" err="1" smtClean="0"/>
              <a:t>sindes</a:t>
            </a:r>
            <a:r>
              <a:rPr lang="en-US" dirty="0" smtClean="0"/>
              <a:t> component that distributes the files</a:t>
            </a:r>
          </a:p>
          <a:p>
            <a:r>
              <a:rPr lang="en-US" dirty="0" smtClean="0"/>
              <a:t>Used for </a:t>
            </a:r>
            <a:r>
              <a:rPr lang="en-US" dirty="0" err="1" smtClean="0"/>
              <a:t>gridftp</a:t>
            </a:r>
            <a:r>
              <a:rPr lang="en-US" dirty="0" smtClean="0"/>
              <a:t> service certificates</a:t>
            </a:r>
          </a:p>
          <a:p>
            <a:pPr lvl="1"/>
            <a:r>
              <a:rPr lang="en-US" dirty="0" smtClean="0"/>
              <a:t>Example on the </a:t>
            </a:r>
            <a:r>
              <a:rPr lang="en-US" dirty="0" err="1" smtClean="0"/>
              <a:t>gridftp</a:t>
            </a:r>
            <a:r>
              <a:rPr lang="en-US" dirty="0" smtClean="0"/>
              <a:t> template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ncm-castor2_localhosts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/etc/castor/</a:t>
            </a:r>
            <a:r>
              <a:rPr lang="en-US" dirty="0" err="1" smtClean="0"/>
              <a:t>castor.localhosts</a:t>
            </a:r>
            <a:endParaRPr lang="en-US" dirty="0" smtClean="0"/>
          </a:p>
          <a:p>
            <a:pPr lvl="1"/>
            <a:r>
              <a:rPr lang="en-US" dirty="0" smtClean="0"/>
              <a:t>With all the subnets allowed for </a:t>
            </a:r>
            <a:r>
              <a:rPr lang="en-US" dirty="0" err="1" smtClean="0"/>
              <a:t>rfio</a:t>
            </a:r>
            <a:endParaRPr lang="en-US" dirty="0" smtClean="0"/>
          </a:p>
          <a:p>
            <a:r>
              <a:rPr lang="en-US" dirty="0" smtClean="0"/>
              <a:t>Question: is this feature still useful? Or could it be replaced by firewall rules?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ncm-sysctl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kernel.suid_dumpable</a:t>
            </a:r>
            <a:r>
              <a:rPr lang="en-US" dirty="0" smtClean="0"/>
              <a:t> = 1 (SLC4)</a:t>
            </a:r>
          </a:p>
          <a:p>
            <a:pPr lvl="1"/>
            <a:r>
              <a:rPr lang="en-US" dirty="0" err="1" smtClean="0"/>
              <a:t>fs.suid_dumpable</a:t>
            </a:r>
            <a:r>
              <a:rPr lang="en-US" dirty="0" smtClean="0"/>
              <a:t> = 1 (SLC5)</a:t>
            </a:r>
          </a:p>
          <a:p>
            <a:r>
              <a:rPr lang="en-US" dirty="0" err="1" smtClean="0"/>
              <a:t>ncm-sysconfig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DAEMON_COREFILE_LIMIT =unlimited</a:t>
            </a:r>
          </a:p>
          <a:p>
            <a:r>
              <a:rPr lang="en-US" dirty="0" smtClean="0"/>
              <a:t>Configured for all core components</a:t>
            </a:r>
          </a:p>
          <a:p>
            <a:pPr lvl="1"/>
            <a:r>
              <a:rPr lang="en-US" dirty="0" smtClean="0"/>
              <a:t>stager, </a:t>
            </a:r>
            <a:r>
              <a:rPr lang="en-US" dirty="0" err="1" smtClean="0"/>
              <a:t>rhserver</a:t>
            </a:r>
            <a:r>
              <a:rPr lang="en-US" dirty="0" smtClean="0"/>
              <a:t>, </a:t>
            </a:r>
            <a:r>
              <a:rPr lang="en-US" dirty="0" err="1" smtClean="0"/>
              <a:t>rtcpclientd</a:t>
            </a:r>
            <a:r>
              <a:rPr lang="en-US" dirty="0" smtClean="0"/>
              <a:t>, </a:t>
            </a:r>
            <a:r>
              <a:rPr lang="en-US" dirty="0" err="1" smtClean="0"/>
              <a:t>expertd</a:t>
            </a:r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Cron</a:t>
            </a:r>
            <a:r>
              <a:rPr lang="en-US" dirty="0" smtClean="0"/>
              <a:t>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ncm-cron</a:t>
            </a:r>
            <a:r>
              <a:rPr lang="en-US" dirty="0" smtClean="0"/>
              <a:t>: write entries in /etc/</a:t>
            </a:r>
            <a:r>
              <a:rPr lang="en-US" dirty="0" err="1" smtClean="0"/>
              <a:t>cron.d</a:t>
            </a:r>
            <a:r>
              <a:rPr lang="en-US" dirty="0" smtClean="0"/>
              <a:t>/</a:t>
            </a:r>
          </a:p>
          <a:p>
            <a:r>
              <a:rPr lang="en-US" dirty="0" smtClean="0"/>
              <a:t>Used on </a:t>
            </a:r>
            <a:r>
              <a:rPr lang="en-US" dirty="0" err="1" smtClean="0"/>
              <a:t>gridftp</a:t>
            </a:r>
            <a:r>
              <a:rPr lang="en-US" dirty="0" smtClean="0"/>
              <a:t> servers to kill </a:t>
            </a:r>
            <a:r>
              <a:rPr lang="en-US" dirty="0" err="1" smtClean="0"/>
              <a:t>gridftp</a:t>
            </a:r>
            <a:r>
              <a:rPr lang="en-US" dirty="0" smtClean="0"/>
              <a:t> processes older than 4 hours:</a:t>
            </a:r>
          </a:p>
          <a:p>
            <a:endParaRPr lang="en-US" dirty="0" smtClean="0"/>
          </a:p>
          <a:p>
            <a:r>
              <a:rPr lang="en-US" dirty="0" smtClean="0"/>
              <a:t>Uses simple </a:t>
            </a:r>
            <a:r>
              <a:rPr lang="en-US" dirty="0" err="1" smtClean="0"/>
              <a:t>perl</a:t>
            </a:r>
            <a:r>
              <a:rPr lang="en-US" dirty="0" smtClean="0"/>
              <a:t> script “</a:t>
            </a:r>
            <a:r>
              <a:rPr lang="en-US" dirty="0" err="1" smtClean="0"/>
              <a:t>oldprocesskiller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Was useful on SRM 1.3 as well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RPM available, let us know if you want it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971800"/>
            <a:ext cx="89611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Diskserver</a:t>
            </a:r>
            <a:r>
              <a:rPr lang="en-US" dirty="0" smtClean="0"/>
              <a:t> hardware at CERN today</a:t>
            </a:r>
          </a:p>
          <a:p>
            <a:pPr lvl="1"/>
            <a:r>
              <a:rPr lang="en-US" dirty="0" smtClean="0"/>
              <a:t>1000+ NAS boxes</a:t>
            </a:r>
          </a:p>
          <a:p>
            <a:pPr lvl="2"/>
            <a:r>
              <a:rPr lang="en-US" dirty="0" smtClean="0"/>
              <a:t>Providing 3.5 – 7 TB on 2 – 7 XFS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pPr lvl="1"/>
            <a:r>
              <a:rPr lang="en-US" dirty="0" smtClean="0"/>
              <a:t>12 distinct h/w types, with different</a:t>
            </a:r>
          </a:p>
          <a:p>
            <a:pPr lvl="2"/>
            <a:r>
              <a:rPr lang="en-US" dirty="0" smtClean="0"/>
              <a:t>Types/number of RAID controllers</a:t>
            </a:r>
          </a:p>
          <a:p>
            <a:pPr lvl="2"/>
            <a:r>
              <a:rPr lang="en-US" dirty="0" smtClean="0"/>
              <a:t>Types/number of disk drives</a:t>
            </a:r>
          </a:p>
          <a:p>
            <a:pPr lvl="2"/>
            <a:r>
              <a:rPr lang="en-US" dirty="0" smtClean="0"/>
              <a:t>Operational problems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Warranty period of 3 years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Replacing them should become a standard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ie</a:t>
            </a:r>
            <a:r>
              <a:rPr lang="en-US" dirty="0" smtClean="0">
                <a:sym typeface="Wingdings" pitchFamily="2" charset="2"/>
              </a:rPr>
              <a:t> cheap) operation</a:t>
            </a:r>
          </a:p>
          <a:p>
            <a:r>
              <a:rPr lang="en-US" dirty="0" smtClean="0"/>
              <a:t>Technology will change (of course)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Logrotate</a:t>
            </a:r>
            <a:r>
              <a:rPr lang="en-US" dirty="0" smtClean="0"/>
              <a:t>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ncm-altlogrotate</a:t>
            </a:r>
            <a:r>
              <a:rPr lang="en-US" dirty="0" smtClean="0"/>
              <a:t> writes entries in /etc/</a:t>
            </a:r>
            <a:r>
              <a:rPr lang="en-US" dirty="0" err="1" smtClean="0"/>
              <a:t>logrotate.d</a:t>
            </a:r>
            <a:r>
              <a:rPr lang="en-US" dirty="0" smtClean="0"/>
              <a:t>/</a:t>
            </a:r>
          </a:p>
          <a:p>
            <a:r>
              <a:rPr lang="en-US" dirty="0" smtClean="0"/>
              <a:t>Re-define policies for Castor log file rotation (store them for 200 days)</a:t>
            </a:r>
          </a:p>
          <a:p>
            <a:pPr lvl="1"/>
            <a:r>
              <a:rPr lang="en-US" dirty="0" smtClean="0"/>
              <a:t>WLCG logging requirement</a:t>
            </a:r>
          </a:p>
          <a:p>
            <a:pPr lvl="1"/>
            <a:r>
              <a:rPr lang="en-US" dirty="0" smtClean="0"/>
              <a:t>Debugging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Quattor</a:t>
            </a:r>
            <a:r>
              <a:rPr lang="en-US" dirty="0" smtClean="0"/>
              <a:t>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structure can become very complex</a:t>
            </a:r>
          </a:p>
          <a:p>
            <a:pPr lvl="1"/>
            <a:r>
              <a:rPr lang="en-US" dirty="0" smtClean="0"/>
              <a:t>And changing it is hard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Evolutio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disk server operations </a:t>
            </a:r>
            <a:r>
              <a:rPr lang="en-US" dirty="0" smtClean="0"/>
              <a:t>can be reduced to a number of</a:t>
            </a:r>
          </a:p>
          <a:p>
            <a:pPr lvl="1"/>
            <a:r>
              <a:rPr lang="en-US" dirty="0" smtClean="0"/>
              <a:t>Add  new disk servers</a:t>
            </a:r>
          </a:p>
          <a:p>
            <a:pPr lvl="1"/>
            <a:r>
              <a:rPr lang="en-US" dirty="0" smtClean="0"/>
              <a:t>Drain and remove disk </a:t>
            </a:r>
            <a:r>
              <a:rPr lang="en-US" dirty="0" smtClean="0"/>
              <a:t>servers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Service class reconfiguration</a:t>
            </a:r>
          </a:p>
          <a:p>
            <a:pPr lvl="1"/>
            <a:r>
              <a:rPr lang="en-US" dirty="0" smtClean="0"/>
              <a:t>HW problem on a disk server</a:t>
            </a:r>
          </a:p>
          <a:p>
            <a:pPr lvl="1"/>
            <a:r>
              <a:rPr lang="en-US" dirty="0" smtClean="0"/>
              <a:t>Out Of Warranty removal</a:t>
            </a:r>
          </a:p>
          <a:p>
            <a:pPr lvl="2"/>
            <a:r>
              <a:rPr lang="en-US" dirty="0" smtClean="0"/>
              <a:t>(Move in + drain + move out) X N</a:t>
            </a:r>
          </a:p>
          <a:p>
            <a:r>
              <a:rPr lang="en-US" dirty="0" smtClean="0"/>
              <a:t>You do need fabric mgmt tools to efficiently manage groups of machines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 </a:t>
            </a:r>
            <a:r>
              <a:rPr lang="en-US" dirty="0" err="1" smtClean="0"/>
              <a:t>diskserver</a:t>
            </a:r>
            <a:r>
              <a:rPr lang="en-US" dirty="0" smtClean="0"/>
              <a:t> out (summary)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Put </a:t>
            </a:r>
            <a:r>
              <a:rPr lang="en-GB" dirty="0" err="1" smtClean="0"/>
              <a:t>diskserver</a:t>
            </a:r>
            <a:r>
              <a:rPr lang="en-GB" dirty="0" smtClean="0"/>
              <a:t> in DRAINING</a:t>
            </a:r>
          </a:p>
          <a:p>
            <a:pPr marL="914400" lvl="1" indent="-514350"/>
            <a:r>
              <a:rPr lang="en-GB" dirty="0" err="1" smtClean="0">
                <a:solidFill>
                  <a:srgbClr val="FF0000"/>
                </a:solidFill>
              </a:rPr>
              <a:t>sms</a:t>
            </a:r>
            <a:r>
              <a:rPr lang="en-GB" dirty="0" smtClean="0">
                <a:solidFill>
                  <a:srgbClr val="FF0000"/>
                </a:solidFill>
              </a:rPr>
              <a:t> set standby </a:t>
            </a:r>
            <a:r>
              <a:rPr lang="en-GB" dirty="0" err="1" smtClean="0">
                <a:solidFill>
                  <a:srgbClr val="FF0000"/>
                </a:solidFill>
              </a:rPr>
              <a:t>quiescing</a:t>
            </a:r>
            <a:r>
              <a:rPr lang="en-GB" dirty="0" smtClean="0">
                <a:solidFill>
                  <a:srgbClr val="FF0000"/>
                </a:solidFill>
              </a:rPr>
              <a:t> "to move the server out" </a:t>
            </a:r>
            <a:r>
              <a:rPr lang="en-GB" dirty="0" err="1" smtClean="0">
                <a:solidFill>
                  <a:srgbClr val="FF0000"/>
                </a:solidFill>
              </a:rPr>
              <a:t>lxfsxxxxxx</a:t>
            </a:r>
            <a:r>
              <a:rPr lang="en-GB" dirty="0" smtClean="0"/>
              <a:t> </a:t>
            </a:r>
          </a:p>
          <a:p>
            <a:pPr marL="514350" indent="-514350"/>
            <a:r>
              <a:rPr lang="en-GB" dirty="0" smtClean="0"/>
              <a:t>Replicate required files</a:t>
            </a:r>
          </a:p>
          <a:p>
            <a:pPr marL="914400" lvl="1" indent="-514350"/>
            <a:r>
              <a:rPr lang="en-GB" dirty="0" smtClean="0">
                <a:solidFill>
                  <a:srgbClr val="FF0000"/>
                </a:solidFill>
              </a:rPr>
              <a:t>/cern.ch/user/s/stage/</a:t>
            </a:r>
            <a:r>
              <a:rPr lang="en-GB" dirty="0" err="1" smtClean="0">
                <a:solidFill>
                  <a:srgbClr val="FF0000"/>
                </a:solidFill>
              </a:rPr>
              <a:t>disknodeShutdown</a:t>
            </a:r>
            <a:r>
              <a:rPr lang="en-GB" dirty="0" smtClean="0">
                <a:solidFill>
                  <a:srgbClr val="FF0000"/>
                </a:solidFill>
              </a:rPr>
              <a:t> -n </a:t>
            </a:r>
            <a:r>
              <a:rPr lang="en-GB" dirty="0" err="1" smtClean="0">
                <a:solidFill>
                  <a:srgbClr val="FF0000"/>
                </a:solidFill>
              </a:rPr>
              <a:t>lxfsxxxxxx</a:t>
            </a:r>
            <a:r>
              <a:rPr lang="en-GB" dirty="0" smtClean="0">
                <a:solidFill>
                  <a:srgbClr val="FF0000"/>
                </a:solidFill>
              </a:rPr>
              <a:t> -a email@cern.ch -v 'STAGED|CANBEMIGR' -s </a:t>
            </a:r>
            <a:r>
              <a:rPr lang="en-GB" dirty="0" err="1" smtClean="0">
                <a:solidFill>
                  <a:srgbClr val="FF0000"/>
                </a:solidFill>
              </a:rPr>
              <a:t>svcclass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GB" dirty="0" smtClean="0"/>
              <a:t>DISABLE </a:t>
            </a:r>
            <a:r>
              <a:rPr lang="en-GB" dirty="0" err="1" smtClean="0"/>
              <a:t>diskserver</a:t>
            </a:r>
            <a:endParaRPr lang="en-GB" dirty="0" smtClean="0"/>
          </a:p>
          <a:p>
            <a:pPr marL="914400" lvl="1" indent="-514350"/>
            <a:r>
              <a:rPr lang="en-GB" dirty="0" err="1" smtClean="0">
                <a:solidFill>
                  <a:srgbClr val="FF0000"/>
                </a:solidFill>
              </a:rPr>
              <a:t>sms</a:t>
            </a:r>
            <a:r>
              <a:rPr lang="en-GB" dirty="0" smtClean="0">
                <a:solidFill>
                  <a:srgbClr val="FF0000"/>
                </a:solidFill>
              </a:rPr>
              <a:t> set maintenance "change cluster" "moving </a:t>
            </a:r>
            <a:r>
              <a:rPr lang="en-GB" dirty="0" err="1" smtClean="0">
                <a:solidFill>
                  <a:srgbClr val="FF0000"/>
                </a:solidFill>
              </a:rPr>
              <a:t>diskserver</a:t>
            </a:r>
            <a:r>
              <a:rPr lang="en-GB" dirty="0" smtClean="0">
                <a:solidFill>
                  <a:srgbClr val="FF0000"/>
                </a:solidFill>
              </a:rPr>
              <a:t> out of Castor2" </a:t>
            </a:r>
            <a:r>
              <a:rPr lang="en-GB" dirty="0" err="1" smtClean="0">
                <a:solidFill>
                  <a:srgbClr val="FF0000"/>
                </a:solidFill>
              </a:rPr>
              <a:t>lxfsXXXX</a:t>
            </a:r>
            <a:endParaRPr lang="en-GB" dirty="0" smtClean="0">
              <a:solidFill>
                <a:srgbClr val="FF0000"/>
              </a:solidFill>
            </a:endParaRPr>
          </a:p>
          <a:p>
            <a:pPr marL="914400" lvl="1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 </a:t>
            </a:r>
            <a:r>
              <a:rPr lang="en-US" dirty="0" err="1" smtClean="0"/>
              <a:t>diskserver</a:t>
            </a:r>
            <a:r>
              <a:rPr lang="en-US" dirty="0" smtClean="0"/>
              <a:t> out (summary)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Clean obsolete </a:t>
            </a:r>
            <a:r>
              <a:rPr lang="en-GB" dirty="0" err="1" smtClean="0"/>
              <a:t>diskcopies</a:t>
            </a:r>
            <a:r>
              <a:rPr lang="en-GB" dirty="0" smtClean="0"/>
              <a:t> in DB</a:t>
            </a:r>
          </a:p>
          <a:p>
            <a:pPr marL="914400" lvl="1" indent="-514350"/>
            <a:r>
              <a:rPr lang="en-GB" dirty="0" err="1" smtClean="0">
                <a:solidFill>
                  <a:srgbClr val="FF0000"/>
                </a:solidFill>
              </a:rPr>
              <a:t>diskServer_qry</a:t>
            </a:r>
            <a:r>
              <a:rPr lang="en-GB" dirty="0" smtClean="0">
                <a:solidFill>
                  <a:srgbClr val="FF0000"/>
                </a:solidFill>
              </a:rPr>
              <a:t> lxfsXXX.cern.ch -d |</a:t>
            </a:r>
            <a:r>
              <a:rPr lang="en-GB" dirty="0" err="1" smtClean="0">
                <a:solidFill>
                  <a:srgbClr val="FF0000"/>
                </a:solidFill>
              </a:rPr>
              <a:t>grep</a:t>
            </a:r>
            <a:r>
              <a:rPr lang="en-GB" dirty="0" smtClean="0">
                <a:solidFill>
                  <a:srgbClr val="FF0000"/>
                </a:solidFill>
              </a:rPr>
              <a:t> /</a:t>
            </a:r>
            <a:r>
              <a:rPr lang="en-GB" dirty="0" err="1" smtClean="0">
                <a:solidFill>
                  <a:srgbClr val="FF0000"/>
                </a:solidFill>
              </a:rPr>
              <a:t>srv</a:t>
            </a:r>
            <a:r>
              <a:rPr lang="en-GB" dirty="0" smtClean="0">
                <a:solidFill>
                  <a:srgbClr val="FF0000"/>
                </a:solidFill>
              </a:rPr>
              <a:t>/castor/xxx | </a:t>
            </a:r>
            <a:r>
              <a:rPr lang="en-GB" dirty="0" err="1" smtClean="0">
                <a:solidFill>
                  <a:srgbClr val="FF0000"/>
                </a:solidFill>
              </a:rPr>
              <a:t>awk</a:t>
            </a:r>
            <a:r>
              <a:rPr lang="en-GB" dirty="0" smtClean="0">
                <a:solidFill>
                  <a:srgbClr val="FF0000"/>
                </a:solidFill>
              </a:rPr>
              <a:t> '{print $1}' | </a:t>
            </a:r>
            <a:r>
              <a:rPr lang="en-GB" dirty="0" err="1" smtClean="0">
                <a:solidFill>
                  <a:srgbClr val="FF0000"/>
                </a:solidFill>
              </a:rPr>
              <a:t>grep</a:t>
            </a:r>
            <a:r>
              <a:rPr lang="en-GB" dirty="0" smtClean="0">
                <a:solidFill>
                  <a:srgbClr val="FF0000"/>
                </a:solidFill>
              </a:rPr>
              <a:t> -v </a:t>
            </a:r>
            <a:r>
              <a:rPr lang="en-GB" dirty="0" err="1" smtClean="0">
                <a:solidFill>
                  <a:srgbClr val="FF0000"/>
                </a:solidFill>
              </a:rPr>
              <a:t>DiskCopyId</a:t>
            </a:r>
            <a:r>
              <a:rPr lang="en-GB" dirty="0" smtClean="0">
                <a:solidFill>
                  <a:srgbClr val="FF0000"/>
                </a:solidFill>
              </a:rPr>
              <a:t> | </a:t>
            </a:r>
            <a:r>
              <a:rPr lang="en-GB" dirty="0" err="1" smtClean="0">
                <a:solidFill>
                  <a:srgbClr val="FF0000"/>
                </a:solidFill>
              </a:rPr>
              <a:t>xargs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cleanLostFiles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US" dirty="0" smtClean="0"/>
              <a:t>Wipeout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pPr marL="914400" lvl="1" indent="-514350"/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err="1" smtClean="0">
                <a:solidFill>
                  <a:srgbClr val="FF0000"/>
                </a:solidFill>
              </a:rPr>
              <a:t>usr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err="1" smtClean="0">
                <a:solidFill>
                  <a:srgbClr val="FF0000"/>
                </a:solidFill>
              </a:rPr>
              <a:t>sbin</a:t>
            </a:r>
            <a:r>
              <a:rPr lang="en-GB" dirty="0" smtClean="0">
                <a:solidFill>
                  <a:srgbClr val="FF0000"/>
                </a:solidFill>
              </a:rPr>
              <a:t>/fileserver-datadisk-setup.sh --force --wipe --raw --prefix /</a:t>
            </a:r>
            <a:r>
              <a:rPr lang="en-GB" dirty="0" err="1" smtClean="0">
                <a:solidFill>
                  <a:srgbClr val="FF0000"/>
                </a:solidFill>
              </a:rPr>
              <a:t>srv</a:t>
            </a:r>
            <a:r>
              <a:rPr lang="en-GB" dirty="0" smtClean="0">
                <a:solidFill>
                  <a:srgbClr val="FF0000"/>
                </a:solidFill>
              </a:rPr>
              <a:t>/castor/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US" dirty="0" smtClean="0"/>
              <a:t>Edit CDB profile &amp; reconfigure server</a:t>
            </a:r>
          </a:p>
          <a:p>
            <a:pPr marL="514350" indent="-514350"/>
            <a:r>
              <a:rPr lang="en-US" dirty="0" smtClean="0"/>
              <a:t>Remove </a:t>
            </a:r>
            <a:r>
              <a:rPr lang="en-US" dirty="0" err="1" smtClean="0"/>
              <a:t>diskserver</a:t>
            </a:r>
            <a:r>
              <a:rPr lang="en-US" dirty="0" smtClean="0"/>
              <a:t> from stager DB</a:t>
            </a:r>
          </a:p>
          <a:p>
            <a:pPr marL="914400" lvl="1" indent="-514350"/>
            <a:r>
              <a:rPr lang="en-GB" dirty="0" err="1" smtClean="0">
                <a:solidFill>
                  <a:srgbClr val="FF0000"/>
                </a:solidFill>
              </a:rPr>
              <a:t>rmAdminNode</a:t>
            </a:r>
            <a:r>
              <a:rPr lang="en-GB" dirty="0" smtClean="0">
                <a:solidFill>
                  <a:srgbClr val="FF0000"/>
                </a:solidFill>
              </a:rPr>
              <a:t> -d -n lxfsXXXX.cern.ch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 </a:t>
            </a:r>
            <a:r>
              <a:rPr lang="en-US" dirty="0" err="1" smtClean="0"/>
              <a:t>diskserver</a:t>
            </a:r>
            <a:r>
              <a:rPr lang="en-US" dirty="0" smtClean="0"/>
              <a:t> in (summary)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GB" dirty="0" smtClean="0"/>
              <a:t>Choose boxes, put in SMS maintenance</a:t>
            </a:r>
          </a:p>
          <a:p>
            <a:pPr marL="514350" indent="-514350"/>
            <a:r>
              <a:rPr lang="en-GB" dirty="0" smtClean="0"/>
              <a:t>Update </a:t>
            </a:r>
            <a:r>
              <a:rPr lang="en-GB" dirty="0" err="1" smtClean="0"/>
              <a:t>Quattor</a:t>
            </a:r>
            <a:r>
              <a:rPr lang="en-GB" dirty="0" smtClean="0"/>
              <a:t> CDB profile</a:t>
            </a:r>
          </a:p>
          <a:p>
            <a:pPr marL="514350" indent="-514350"/>
            <a:r>
              <a:rPr lang="en-GB" dirty="0" smtClean="0"/>
              <a:t>Get Grid Host Certificates</a:t>
            </a:r>
          </a:p>
          <a:p>
            <a:pPr marL="914400" lvl="1" indent="-514350"/>
            <a:r>
              <a:rPr lang="en-GB" dirty="0" smtClean="0"/>
              <a:t>We have automated this procedure </a:t>
            </a:r>
            <a:r>
              <a:rPr lang="en-GB" dirty="0" smtClean="0">
                <a:sym typeface="Wingdings" pitchFamily="2" charset="2"/>
              </a:rPr>
              <a:t></a:t>
            </a:r>
            <a:endParaRPr lang="en-GB" dirty="0" smtClean="0"/>
          </a:p>
          <a:p>
            <a:pPr marL="514350" indent="-514350"/>
            <a:r>
              <a:rPr lang="en-GB" dirty="0" smtClean="0"/>
              <a:t>Reinstall </a:t>
            </a:r>
            <a:r>
              <a:rPr lang="en-GB" dirty="0" err="1" smtClean="0"/>
              <a:t>diskservers</a:t>
            </a:r>
            <a:endParaRPr lang="en-GB" dirty="0" smtClean="0"/>
          </a:p>
          <a:p>
            <a:pPr marL="914400" lvl="1" indent="-514350"/>
            <a:r>
              <a:rPr lang="en-GB" dirty="0" smtClean="0"/>
              <a:t>No “post-install” thanks to </a:t>
            </a:r>
            <a:r>
              <a:rPr lang="en-GB" dirty="0" err="1" smtClean="0"/>
              <a:t>Quattor</a:t>
            </a:r>
            <a:endParaRPr lang="en-GB" dirty="0" smtClean="0"/>
          </a:p>
          <a:p>
            <a:pPr marL="514350" indent="-514350"/>
            <a:r>
              <a:rPr lang="en-GB" dirty="0" smtClean="0"/>
              <a:t>In Scheduler regenerate LSF </a:t>
            </a:r>
            <a:r>
              <a:rPr lang="en-GB" dirty="0" err="1" smtClean="0"/>
              <a:t>config</a:t>
            </a:r>
            <a:r>
              <a:rPr lang="en-GB" dirty="0" smtClean="0"/>
              <a:t> files</a:t>
            </a:r>
          </a:p>
          <a:p>
            <a:pPr marL="914400" lvl="1" indent="-514350"/>
            <a:r>
              <a:rPr lang="en-GB" dirty="0" err="1" smtClean="0">
                <a:solidFill>
                  <a:srgbClr val="FF0000"/>
                </a:solidFill>
              </a:rPr>
              <a:t>ncm-ncd</a:t>
            </a:r>
            <a:r>
              <a:rPr lang="en-GB" dirty="0" smtClean="0">
                <a:solidFill>
                  <a:srgbClr val="FF0000"/>
                </a:solidFill>
              </a:rPr>
              <a:t> --configure castor2_lsf</a:t>
            </a:r>
          </a:p>
          <a:p>
            <a:r>
              <a:rPr lang="en-US" dirty="0" err="1" smtClean="0"/>
              <a:t>Reconfig</a:t>
            </a:r>
            <a:r>
              <a:rPr lang="en-US" dirty="0" smtClean="0"/>
              <a:t> and restart LSF</a:t>
            </a:r>
          </a:p>
          <a:p>
            <a:pPr lvl="1"/>
            <a:r>
              <a:rPr lang="en-GB" dirty="0" err="1" smtClean="0">
                <a:solidFill>
                  <a:srgbClr val="FF0000"/>
                </a:solidFill>
              </a:rPr>
              <a:t>lsadmin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reconfig</a:t>
            </a:r>
            <a:r>
              <a:rPr lang="en-GB" dirty="0" smtClean="0">
                <a:solidFill>
                  <a:srgbClr val="FF0000"/>
                </a:solidFill>
              </a:rPr>
              <a:t> # only on the master node </a:t>
            </a:r>
            <a:r>
              <a:rPr lang="en-GB" dirty="0" err="1" smtClean="0">
                <a:solidFill>
                  <a:srgbClr val="FF0000"/>
                </a:solidFill>
              </a:rPr>
              <a:t>badmin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reconfig</a:t>
            </a:r>
            <a:r>
              <a:rPr lang="en-GB" dirty="0" smtClean="0">
                <a:solidFill>
                  <a:srgbClr val="FF0000"/>
                </a:solidFill>
              </a:rPr>
              <a:t>; </a:t>
            </a:r>
            <a:r>
              <a:rPr lang="en-GB" dirty="0" err="1" smtClean="0">
                <a:solidFill>
                  <a:srgbClr val="FF0000"/>
                </a:solidFill>
              </a:rPr>
              <a:t>badmin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mbdrestart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 </a:t>
            </a:r>
            <a:r>
              <a:rPr lang="en-US" dirty="0" err="1" smtClean="0"/>
              <a:t>diskserver</a:t>
            </a:r>
            <a:r>
              <a:rPr lang="en-US" dirty="0" smtClean="0"/>
              <a:t> in (summary)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 </a:t>
            </a:r>
            <a:r>
              <a:rPr lang="en-GB" dirty="0" err="1" smtClean="0"/>
              <a:t>diskserver</a:t>
            </a:r>
            <a:r>
              <a:rPr lang="en-GB" dirty="0" smtClean="0"/>
              <a:t>  into </a:t>
            </a:r>
            <a:r>
              <a:rPr lang="en-GB" dirty="0" err="1" smtClean="0"/>
              <a:t>diskpool</a:t>
            </a:r>
            <a:r>
              <a:rPr lang="en-GB" dirty="0" smtClean="0"/>
              <a:t> and start </a:t>
            </a:r>
            <a:r>
              <a:rPr lang="en-GB" dirty="0" err="1" smtClean="0"/>
              <a:t>rmmaster</a:t>
            </a:r>
            <a:r>
              <a:rPr lang="en-GB" dirty="0" smtClean="0"/>
              <a:t> monitoring for the </a:t>
            </a:r>
            <a:r>
              <a:rPr lang="en-GB" dirty="0" err="1" smtClean="0"/>
              <a:t>filesystems</a:t>
            </a:r>
            <a:r>
              <a:rPr lang="en-GB" dirty="0" smtClean="0"/>
              <a:t> in the new server</a:t>
            </a:r>
          </a:p>
          <a:p>
            <a:pPr lvl="1"/>
            <a:r>
              <a:rPr lang="en-GB" dirty="0" err="1" smtClean="0">
                <a:solidFill>
                  <a:srgbClr val="FF0000"/>
                </a:solidFill>
              </a:rPr>
              <a:t>diskserverinplace</a:t>
            </a:r>
            <a:r>
              <a:rPr lang="en-GB" dirty="0" smtClean="0">
                <a:solidFill>
                  <a:srgbClr val="FF0000"/>
                </a:solidFill>
              </a:rPr>
              <a:t> &lt;hostname&gt;... </a:t>
            </a:r>
          </a:p>
          <a:p>
            <a:pPr lvl="2">
              <a:buNone/>
            </a:pPr>
            <a:r>
              <a:rPr lang="en-GB" dirty="0" smtClean="0"/>
              <a:t>This finds our the </a:t>
            </a:r>
            <a:r>
              <a:rPr lang="en-GB" dirty="0" err="1" smtClean="0"/>
              <a:t>diskpool</a:t>
            </a:r>
            <a:r>
              <a:rPr lang="en-GB" dirty="0" smtClean="0"/>
              <a:t> in CDB and calls </a:t>
            </a:r>
            <a:r>
              <a:rPr lang="en-GB" dirty="0" err="1" smtClean="0">
                <a:solidFill>
                  <a:srgbClr val="FF0000"/>
                </a:solidFill>
              </a:rPr>
              <a:t>moveDiskServer</a:t>
            </a:r>
            <a:r>
              <a:rPr lang="en-GB" dirty="0" smtClean="0">
                <a:solidFill>
                  <a:srgbClr val="FF0000"/>
                </a:solidFill>
              </a:rPr>
              <a:t> &lt;</a:t>
            </a:r>
            <a:r>
              <a:rPr lang="en-GB" dirty="0" err="1" smtClean="0">
                <a:solidFill>
                  <a:srgbClr val="FF0000"/>
                </a:solidFill>
              </a:rPr>
              <a:t>diskpool</a:t>
            </a:r>
            <a:r>
              <a:rPr lang="en-GB" dirty="0" smtClean="0">
                <a:solidFill>
                  <a:srgbClr val="FF0000"/>
                </a:solidFill>
              </a:rPr>
              <a:t>&gt; &lt;hostname&gt;.</a:t>
            </a:r>
            <a:r>
              <a:rPr lang="en-GB" dirty="0" err="1" smtClean="0">
                <a:solidFill>
                  <a:srgbClr val="FF0000"/>
                </a:solidFill>
              </a:rPr>
              <a:t>cern.ch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err="1" smtClean="0">
                <a:solidFill>
                  <a:srgbClr val="FF0000"/>
                </a:solidFill>
              </a:rPr>
              <a:t>usr</a:t>
            </a:r>
            <a:r>
              <a:rPr lang="en-GB" dirty="0" smtClean="0">
                <a:solidFill>
                  <a:srgbClr val="FF0000"/>
                </a:solidFill>
              </a:rPr>
              <a:t>/bin/</a:t>
            </a:r>
            <a:r>
              <a:rPr lang="en-GB" dirty="0" err="1" smtClean="0">
                <a:solidFill>
                  <a:srgbClr val="FF0000"/>
                </a:solidFill>
              </a:rPr>
              <a:t>rmAdminNode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-R -r –n &lt;hostname&gt;.</a:t>
            </a:r>
            <a:r>
              <a:rPr lang="en-GB" dirty="0" err="1" smtClean="0">
                <a:solidFill>
                  <a:srgbClr val="FF0000"/>
                </a:solidFill>
              </a:rPr>
              <a:t>cern.ch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/>
              <a:t>Put the node in production in SMS</a:t>
            </a:r>
          </a:p>
          <a:p>
            <a:pPr lvl="1"/>
            <a:r>
              <a:rPr lang="en-GB" dirty="0" err="1" smtClean="0">
                <a:solidFill>
                  <a:srgbClr val="FF0000"/>
                </a:solidFill>
              </a:rPr>
              <a:t>sms</a:t>
            </a:r>
            <a:r>
              <a:rPr lang="en-GB" dirty="0" smtClean="0">
                <a:solidFill>
                  <a:srgbClr val="FF0000"/>
                </a:solidFill>
              </a:rPr>
              <a:t> set production none 'in production' &lt;hostname&gt;...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Castor configuration of </a:t>
            </a:r>
            <a:r>
              <a:rPr lang="en-US" dirty="0" err="1" smtClean="0"/>
              <a:t>diskservers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Vary between VO’s, </a:t>
            </a:r>
            <a:r>
              <a:rPr lang="en-US" dirty="0" err="1" smtClean="0"/>
              <a:t>svcclasses</a:t>
            </a:r>
            <a:r>
              <a:rPr lang="en-US" dirty="0" smtClean="0"/>
              <a:t>, </a:t>
            </a:r>
            <a:r>
              <a:rPr lang="en-US" dirty="0" err="1" smtClean="0"/>
              <a:t>diskserver</a:t>
            </a:r>
            <a:r>
              <a:rPr lang="en-US" dirty="0" smtClean="0"/>
              <a:t> hardware, …</a:t>
            </a:r>
          </a:p>
          <a:p>
            <a:pPr lvl="1"/>
            <a:r>
              <a:rPr lang="en-US" dirty="0" smtClean="0"/>
              <a:t>Evolve with new operating system versions, Castor releases, user requirements, …</a:t>
            </a:r>
          </a:p>
          <a:p>
            <a:pPr lvl="1"/>
            <a:r>
              <a:rPr lang="en-US" dirty="0" smtClean="0"/>
              <a:t>Should be kept as simple as possible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smtClean="0"/>
              <a:t>Keeping things simple…</a:t>
            </a:r>
          </a:p>
          <a:p>
            <a:pPr lvl="1"/>
            <a:r>
              <a:rPr lang="en-US" dirty="0" smtClean="0"/>
              <a:t>… is very necessary</a:t>
            </a:r>
          </a:p>
          <a:p>
            <a:pPr lvl="1"/>
            <a:r>
              <a:rPr lang="en-US" dirty="0" smtClean="0"/>
              <a:t>… is hard work</a:t>
            </a:r>
          </a:p>
          <a:p>
            <a:r>
              <a:rPr lang="en-US" dirty="0" smtClean="0"/>
              <a:t>Fabric mgmt is indispensable!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Diskserver</a:t>
            </a:r>
            <a:r>
              <a:rPr lang="en-US" dirty="0" smtClean="0"/>
              <a:t>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Reminder:</a:t>
            </a:r>
          </a:p>
          <a:p>
            <a:r>
              <a:rPr lang="en-US" dirty="0" smtClean="0"/>
              <a:t>Bigger disks may not be useful without appropriate IO performance</a:t>
            </a:r>
          </a:p>
          <a:p>
            <a:pPr lvl="1"/>
            <a:r>
              <a:rPr lang="en-US" dirty="0" smtClean="0"/>
              <a:t>Disk space is not very useful if you cannot access it</a:t>
            </a:r>
          </a:p>
          <a:p>
            <a:pPr lvl="1"/>
            <a:r>
              <a:rPr lang="en-US" dirty="0" smtClean="0"/>
              <a:t>In any case you need as many spindles as possible</a:t>
            </a:r>
          </a:p>
          <a:p>
            <a:r>
              <a:rPr lang="en-US" dirty="0" smtClean="0"/>
              <a:t>And again, technology will change</a:t>
            </a:r>
          </a:p>
          <a:p>
            <a:pPr lvl="1"/>
            <a:r>
              <a:rPr lang="en-US" dirty="0" smtClean="0"/>
              <a:t>Considering RAID2 (Mirroring) to replace RAID5 in new models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Diskserver</a:t>
            </a:r>
            <a:r>
              <a:rPr lang="en-US" dirty="0" smtClean="0"/>
              <a:t> Hardware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Miguel </a:t>
            </a:r>
            <a:r>
              <a:rPr lang="en-US" dirty="0" smtClean="0"/>
              <a:t>Santos traced </a:t>
            </a:r>
            <a:r>
              <a:rPr lang="en-US" dirty="0" smtClean="0"/>
              <a:t>machines of the same type in production for one week</a:t>
            </a:r>
          </a:p>
          <a:p>
            <a:endParaRPr lang="en-US" dirty="0" smtClean="0"/>
          </a:p>
          <a:p>
            <a:r>
              <a:rPr lang="en-US" dirty="0" smtClean="0"/>
              <a:t>Comparing </a:t>
            </a:r>
            <a:r>
              <a:rPr lang="en-US" dirty="0" err="1" smtClean="0"/>
              <a:t>behaviour</a:t>
            </a:r>
            <a:r>
              <a:rPr lang="en-US" dirty="0" smtClean="0"/>
              <a:t> with different number of RAID units</a:t>
            </a:r>
          </a:p>
          <a:p>
            <a:endParaRPr lang="en-US" dirty="0" smtClean="0"/>
          </a:p>
          <a:p>
            <a:r>
              <a:rPr lang="en-US" dirty="0" smtClean="0"/>
              <a:t>To produce a </a:t>
            </a:r>
            <a:r>
              <a:rPr lang="en-US" dirty="0" err="1" smtClean="0"/>
              <a:t>scatterplot</a:t>
            </a:r>
            <a:r>
              <a:rPr lang="en-US" dirty="0" smtClean="0"/>
              <a:t> of </a:t>
            </a:r>
            <a:r>
              <a:rPr lang="en-US" dirty="0" err="1" smtClean="0"/>
              <a:t>Iowait</a:t>
            </a:r>
            <a:r>
              <a:rPr lang="en-US" dirty="0" smtClean="0"/>
              <a:t> X network throughput delivered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tt_07 7 RAID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68595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tt_07 4 RAID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71600"/>
            <a:ext cx="68595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tt_07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Conclusion: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dots in the high performance side + high latency dots, so</a:t>
            </a:r>
          </a:p>
          <a:p>
            <a:r>
              <a:rPr lang="en-US" dirty="0" smtClean="0"/>
              <a:t>Reducing from 7 to 4 RAID units saves some disk space but severely limits your IO performance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tt_08 7 RAID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B48ADFB-5947-4398-B543-4E5799B0B15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68595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46793</TotalTime>
  <Words>1351</Words>
  <Application>Microsoft Office PowerPoint</Application>
  <PresentationFormat>On-screen Show (4:3)</PresentationFormat>
  <Paragraphs>259</Paragraphs>
  <Slides>37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Default Design</vt:lpstr>
      <vt:lpstr>Custom Design</vt:lpstr>
      <vt:lpstr>Slide 1</vt:lpstr>
      <vt:lpstr>Outline</vt:lpstr>
      <vt:lpstr>Hardware complexity</vt:lpstr>
      <vt:lpstr>Diskserver Hardware</vt:lpstr>
      <vt:lpstr>Diskserver Hardware Example</vt:lpstr>
      <vt:lpstr> tt_07 7 RAID Units</vt:lpstr>
      <vt:lpstr> tt_07 4 RAID Units</vt:lpstr>
      <vt:lpstr>tt_07</vt:lpstr>
      <vt:lpstr> tt_08 7 RAID Units</vt:lpstr>
      <vt:lpstr> tt_08 4 RAID Units</vt:lpstr>
      <vt:lpstr>tt_08</vt:lpstr>
      <vt:lpstr> tt_08 2 RAID Units</vt:lpstr>
      <vt:lpstr>tt_08</vt:lpstr>
      <vt:lpstr>Configuration complexity</vt:lpstr>
      <vt:lpstr>What’s next?</vt:lpstr>
      <vt:lpstr>Et voila!</vt:lpstr>
      <vt:lpstr>ELFms tool suite @ CERN</vt:lpstr>
      <vt:lpstr>Quattor concepts</vt:lpstr>
      <vt:lpstr>Template examples</vt:lpstr>
      <vt:lpstr>Variables, includes, s/w pkgs</vt:lpstr>
      <vt:lpstr>Gridftp template</vt:lpstr>
      <vt:lpstr>NCM components</vt:lpstr>
      <vt:lpstr>ncm-castorconf</vt:lpstr>
      <vt:lpstr>Ncm-castor2_lsf</vt:lpstr>
      <vt:lpstr>Ncm-castor2_lsf</vt:lpstr>
      <vt:lpstr>ncm- grid_service_certificates</vt:lpstr>
      <vt:lpstr>ncm-castor2_localhosts</vt:lpstr>
      <vt:lpstr>Core dumping</vt:lpstr>
      <vt:lpstr>Cron jobs</vt:lpstr>
      <vt:lpstr>Logrotate entries</vt:lpstr>
      <vt:lpstr>Quattor limitations</vt:lpstr>
      <vt:lpstr>Time Evolution</vt:lpstr>
      <vt:lpstr>Moving a diskserver out (summary) 1</vt:lpstr>
      <vt:lpstr>Moving a diskserver out (summary) 2</vt:lpstr>
      <vt:lpstr>Moving a diskserver in (summary) 1</vt:lpstr>
      <vt:lpstr>Moving a diskserver in (summary) 2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rosy</dc:creator>
  <cp:lastModifiedBy>reguero</cp:lastModifiedBy>
  <cp:revision>482</cp:revision>
  <dcterms:created xsi:type="dcterms:W3CDTF">2006-05-15T08:51:15Z</dcterms:created>
  <dcterms:modified xsi:type="dcterms:W3CDTF">2009-02-19T10:13:28Z</dcterms:modified>
</cp:coreProperties>
</file>