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4" r:id="rId5"/>
    <p:sldId id="265" r:id="rId6"/>
    <p:sldId id="263" r:id="rId7"/>
    <p:sldId id="267" r:id="rId8"/>
    <p:sldId id="268" r:id="rId9"/>
    <p:sldId id="269" r:id="rId10"/>
    <p:sldId id="266" r:id="rId11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l" defTabSz="457200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E8A00"/>
    <a:srgbClr val="308C00"/>
    <a:srgbClr val="CC0000"/>
    <a:srgbClr val="FF0000"/>
    <a:srgbClr val="3399FF"/>
    <a:srgbClr val="66CCFF"/>
    <a:srgbClr val="66FF9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75" autoAdjust="0"/>
    <p:restoredTop sz="95816" autoAdjust="0"/>
  </p:normalViewPr>
  <p:slideViewPr>
    <p:cSldViewPr snapToGrid="0" snapToObjects="1">
      <p:cViewPr varScale="1">
        <p:scale>
          <a:sx n="109" d="100"/>
          <a:sy n="109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138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2ED7E541-20F7-43EE-9292-F6583D35F4E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BF4B311-D1A5-4827-89F7-2AE58F84265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DA73C4-2897-4C31-9A5D-543B0DAEB1C3}" type="slidenum">
              <a:rPr lang="en-GB"/>
              <a:pPr/>
              <a:t>1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BF4B311-D1A5-4827-89F7-2AE58F84265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BF4B311-D1A5-4827-89F7-2AE58F84265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BF4B311-D1A5-4827-89F7-2AE58F84265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32"/>
          <p:cNvGraphicFramePr>
            <a:graphicFrameLocks noChangeAspect="1"/>
          </p:cNvGraphicFramePr>
          <p:nvPr/>
        </p:nvGraphicFramePr>
        <p:xfrm>
          <a:off x="1146175" y="0"/>
          <a:ext cx="7997825" cy="847725"/>
        </p:xfrm>
        <a:graphic>
          <a:graphicData uri="http://schemas.openxmlformats.org/presentationml/2006/ole">
            <p:oleObj spid="_x0000_s35842" name="Image" r:id="rId3" imgW="13168254" imgH="1396825" progId="">
              <p:embed/>
            </p:oleObj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5845" name="Picture 5" descr="CERNlogo-rg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</p:spPr>
      </p:pic>
      <p:sp>
        <p:nvSpPr>
          <p:cNvPr id="35846" name="Text Box 6"/>
          <p:cNvSpPr txBox="1">
            <a:spLocks noChangeArrowheads="1"/>
          </p:cNvSpPr>
          <p:nvPr userDrawn="1"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hangingPunct="1">
              <a:buClrTx/>
              <a:buSzTx/>
              <a:buFontTx/>
              <a:buNone/>
            </a:pPr>
            <a:r>
              <a:rPr lang="en-US" sz="900">
                <a:latin typeface="Tahoma" pitchFamily="34" charset="0"/>
              </a:rPr>
              <a:t>CERN IT Department</a:t>
            </a:r>
          </a:p>
          <a:p>
            <a:pPr algn="r" hangingPunct="1">
              <a:buClrTx/>
              <a:buSzTx/>
              <a:buFontTx/>
              <a:buNone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 hangingPunct="1">
              <a:buClrTx/>
              <a:buSzTx/>
              <a:buFontTx/>
              <a:buNone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 hangingPunct="1">
              <a:buClrTx/>
              <a:buSzTx/>
              <a:buFontTx/>
              <a:buNone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graphicFrame>
        <p:nvGraphicFramePr>
          <p:cNvPr id="35848" name="Object 30"/>
          <p:cNvGraphicFramePr>
            <a:graphicFrameLocks noChangeAspect="1"/>
          </p:cNvGraphicFramePr>
          <p:nvPr/>
        </p:nvGraphicFramePr>
        <p:xfrm>
          <a:off x="0" y="0"/>
          <a:ext cx="1204913" cy="6096000"/>
        </p:xfrm>
        <a:graphic>
          <a:graphicData uri="http://schemas.openxmlformats.org/presentationml/2006/ole">
            <p:oleObj spid="_x0000_s35848" name="Image" r:id="rId5" imgW="2006349" imgH="1015873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i="0" dirty="0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anner-ITonly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940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7463" y="1008063"/>
            <a:ext cx="762793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2788" y="6556375"/>
            <a:ext cx="70532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buClrTx/>
              <a:buSzTx/>
              <a:buFontTx/>
              <a:buNone/>
              <a:defRPr sz="1000" b="1" i="1">
                <a:solidFill>
                  <a:srgbClr val="00529E"/>
                </a:solidFill>
              </a:defRPr>
            </a:lvl1pPr>
          </a:lstStyle>
          <a:p>
            <a:pPr algn="ctr"/>
            <a:endParaRPr lang="en-US" dirty="0">
              <a:solidFill>
                <a:srgbClr val="3861AA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 userDrawn="1"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hangingPunct="1">
              <a:buClrTx/>
              <a:buSzTx/>
              <a:buFontTx/>
              <a:buNone/>
            </a:pPr>
            <a:r>
              <a:rPr lang="en-US" sz="900">
                <a:latin typeface="Tahoma" pitchFamily="34" charset="0"/>
              </a:rPr>
              <a:t>CERN IT Department</a:t>
            </a:r>
          </a:p>
          <a:p>
            <a:pPr algn="r" hangingPunct="1">
              <a:buClrTx/>
              <a:buSzTx/>
              <a:buFontTx/>
              <a:buNone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 hangingPunct="1">
              <a:buClrTx/>
              <a:buSzTx/>
              <a:buFontTx/>
              <a:buNone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 hangingPunct="1">
              <a:buClrTx/>
              <a:buSzTx/>
              <a:buFontTx/>
              <a:buNone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 userDrawn="1"/>
        </p:nvSpPr>
        <p:spPr bwMode="auto">
          <a:xfrm>
            <a:off x="0" y="5486400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Internet</a:t>
            </a:r>
          </a:p>
          <a:p>
            <a:pPr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Services</a:t>
            </a:r>
          </a:p>
        </p:txBody>
      </p:sp>
      <p:graphicFrame>
        <p:nvGraphicFramePr>
          <p:cNvPr id="34825" name="Object 30"/>
          <p:cNvGraphicFramePr>
            <a:graphicFrameLocks noChangeAspect="1"/>
          </p:cNvGraphicFramePr>
          <p:nvPr/>
        </p:nvGraphicFramePr>
        <p:xfrm>
          <a:off x="0" y="0"/>
          <a:ext cx="1204913" cy="6096000"/>
        </p:xfrm>
        <a:graphic>
          <a:graphicData uri="http://schemas.openxmlformats.org/presentationml/2006/ole">
            <p:oleObj spid="_x0000_s34825" name="Image" r:id="rId6" imgW="2006349" imgH="10158730" progId="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9024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FF4A-6D60-4D25-AE46-CB19D6D85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F9E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E282B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58888" y="1968500"/>
            <a:ext cx="7885112" cy="1470025"/>
          </a:xfrm>
        </p:spPr>
        <p:txBody>
          <a:bodyPr/>
          <a:lstStyle/>
          <a:p>
            <a:r>
              <a:rPr lang="en-US" dirty="0" smtClean="0"/>
              <a:t>Load Testing</a:t>
            </a:r>
            <a:endParaRPr lang="en-US" dirty="0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500438"/>
            <a:ext cx="7885112" cy="2592387"/>
          </a:xfrm>
        </p:spPr>
        <p:txBody>
          <a:bodyPr/>
          <a:lstStyle/>
          <a:p>
            <a:endParaRPr lang="en-US" sz="28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1800" i="1" dirty="0"/>
              <a:t>Dennis </a:t>
            </a:r>
            <a:r>
              <a:rPr lang="en-US" sz="1800" i="1" dirty="0" smtClean="0"/>
              <a:t>Waldron, CERN IT/DM/DA</a:t>
            </a:r>
            <a:endParaRPr lang="en-US" sz="1800" i="1" dirty="0"/>
          </a:p>
          <a:p>
            <a:r>
              <a:rPr lang="en-US" sz="1800" i="1" dirty="0" smtClean="0"/>
              <a:t>CASTOR Face-to-Face Meeting, Feb 19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2009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87768" y="649749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8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Certification (functionality) setup</a:t>
            </a:r>
          </a:p>
          <a:p>
            <a:r>
              <a:rPr lang="en-GB" dirty="0" smtClean="0"/>
              <a:t>Stress testing setup</a:t>
            </a:r>
          </a:p>
          <a:p>
            <a:r>
              <a:rPr lang="en-GB" smtClean="0"/>
              <a:t>Current stress </a:t>
            </a:r>
            <a:r>
              <a:rPr lang="en-GB" dirty="0" smtClean="0"/>
              <a:t>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Certification Setup (CERT2)</a:t>
            </a:r>
            <a:endParaRPr lang="en-US" dirty="0"/>
          </a:p>
        </p:txBody>
      </p:sp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9000" y="1257661"/>
            <a:ext cx="2305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57"/>
          <p:cNvGrpSpPr/>
          <p:nvPr/>
        </p:nvGrpSpPr>
        <p:grpSpPr>
          <a:xfrm>
            <a:off x="2189000" y="5151537"/>
            <a:ext cx="2305050" cy="1361349"/>
            <a:chOff x="2217276" y="4965597"/>
            <a:chExt cx="2305050" cy="1361349"/>
          </a:xfrm>
        </p:grpSpPr>
        <p:grpSp>
          <p:nvGrpSpPr>
            <p:cNvPr id="36" name="Group 35"/>
            <p:cNvGrpSpPr/>
            <p:nvPr/>
          </p:nvGrpSpPr>
          <p:grpSpPr>
            <a:xfrm>
              <a:off x="2217276" y="5524500"/>
              <a:ext cx="571500" cy="802332"/>
              <a:chOff x="2217276" y="5524500"/>
              <a:chExt cx="571500" cy="802332"/>
            </a:xfrm>
          </p:grpSpPr>
          <p:pic>
            <p:nvPicPr>
              <p:cNvPr id="21" name="Picture 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17276" y="5524500"/>
                <a:ext cx="571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2295187" y="6096000"/>
                <a:ext cx="4026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/>
                  <a:t>DLF</a:t>
                </a:r>
                <a:endParaRPr lang="en-US" sz="9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982219" y="5524500"/>
              <a:ext cx="806631" cy="802446"/>
              <a:chOff x="2982219" y="5524500"/>
              <a:chExt cx="806631" cy="802446"/>
            </a:xfrm>
          </p:grpSpPr>
          <p:pic>
            <p:nvPicPr>
              <p:cNvPr id="29" name="Picture 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88046" y="5524500"/>
                <a:ext cx="571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982219" y="6096114"/>
                <a:ext cx="8066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/>
                  <a:t>NS &amp; CUPV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950826" y="5524500"/>
              <a:ext cx="571500" cy="802446"/>
              <a:chOff x="3950826" y="5524500"/>
              <a:chExt cx="571500" cy="802446"/>
            </a:xfrm>
          </p:grpSpPr>
          <p:pic>
            <p:nvPicPr>
              <p:cNvPr id="30" name="Picture 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50826" y="5524500"/>
                <a:ext cx="571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983075" y="6096114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/>
                  <a:t>Stager</a:t>
                </a:r>
                <a:endParaRPr lang="en-US" sz="900" dirty="0"/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 bwMode="auto">
            <a:xfrm rot="5400000">
              <a:off x="3136211" y="5252247"/>
              <a:ext cx="454431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3611408" y="5013735"/>
              <a:ext cx="514659" cy="41838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rot="5400000">
              <a:off x="2621525" y="5013736"/>
              <a:ext cx="514659" cy="41838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2748297" y="4004242"/>
            <a:ext cx="1172117" cy="1147294"/>
            <a:chOff x="2776573" y="4002652"/>
            <a:chExt cx="1172117" cy="1147294"/>
          </a:xfrm>
        </p:grpSpPr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6565" y="4002652"/>
              <a:ext cx="6572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2776573" y="4919114"/>
              <a:ext cx="117211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/>
                <a:t>Database Frontend</a:t>
              </a:r>
              <a:endParaRPr lang="en-US" sz="9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82617" y="2703614"/>
            <a:ext cx="716863" cy="1171659"/>
            <a:chOff x="3610893" y="2702024"/>
            <a:chExt cx="716863" cy="1171659"/>
          </a:xfrm>
        </p:grpSpPr>
        <p:pic>
          <p:nvPicPr>
            <p:cNvPr id="28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59546" y="2702024"/>
              <a:ext cx="6572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3610893" y="3642851"/>
              <a:ext cx="7168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/>
                <a:t>Headnode</a:t>
              </a:r>
              <a:endParaRPr lang="en-US" sz="9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428599" y="2712576"/>
            <a:ext cx="806631" cy="1171659"/>
            <a:chOff x="3610893" y="2702024"/>
            <a:chExt cx="806631" cy="1171659"/>
          </a:xfrm>
        </p:grpSpPr>
        <p:pic>
          <p:nvPicPr>
            <p:cNvPr id="66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59546" y="2702024"/>
              <a:ext cx="6572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Box 66"/>
            <p:cNvSpPr txBox="1"/>
            <p:nvPr/>
          </p:nvSpPr>
          <p:spPr>
            <a:xfrm>
              <a:off x="3610893" y="3642851"/>
              <a:ext cx="8066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/>
                <a:t>NS &amp; CUPV</a:t>
              </a:r>
              <a:endParaRPr lang="en-US" sz="900" dirty="0"/>
            </a:p>
          </p:txBody>
        </p:sp>
      </p:grpSp>
      <p:cxnSp>
        <p:nvCxnSpPr>
          <p:cNvPr id="72" name="Straight Arrow Connector 71"/>
          <p:cNvCxnSpPr/>
          <p:nvPr/>
        </p:nvCxnSpPr>
        <p:spPr bwMode="auto">
          <a:xfrm>
            <a:off x="3160210" y="3246235"/>
            <a:ext cx="437155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117" name="Group 116"/>
          <p:cNvGrpSpPr/>
          <p:nvPr/>
        </p:nvGrpSpPr>
        <p:grpSpPr>
          <a:xfrm>
            <a:off x="2623939" y="3885028"/>
            <a:ext cx="284041" cy="690944"/>
            <a:chOff x="2623939" y="3885028"/>
            <a:chExt cx="284041" cy="690944"/>
          </a:xfrm>
        </p:grpSpPr>
        <p:cxnSp>
          <p:nvCxnSpPr>
            <p:cNvPr id="90" name="Straight Connector 89"/>
            <p:cNvCxnSpPr/>
            <p:nvPr/>
          </p:nvCxnSpPr>
          <p:spPr bwMode="auto">
            <a:xfrm rot="5400000">
              <a:off x="2280055" y="4228912"/>
              <a:ext cx="689355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>
              <a:off x="2625527" y="4574384"/>
              <a:ext cx="282453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3760574" y="3875273"/>
            <a:ext cx="284042" cy="690944"/>
            <a:chOff x="3760574" y="3875273"/>
            <a:chExt cx="284042" cy="690944"/>
          </a:xfrm>
        </p:grpSpPr>
        <p:cxnSp>
          <p:nvCxnSpPr>
            <p:cNvPr id="95" name="Straight Connector 94"/>
            <p:cNvCxnSpPr/>
            <p:nvPr/>
          </p:nvCxnSpPr>
          <p:spPr bwMode="auto">
            <a:xfrm rot="16200000" flipH="1">
              <a:off x="3699144" y="4219157"/>
              <a:ext cx="689355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>
              <a:off x="3760574" y="4564629"/>
              <a:ext cx="282453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2" name="Group 131"/>
          <p:cNvGrpSpPr/>
          <p:nvPr/>
        </p:nvGrpSpPr>
        <p:grpSpPr>
          <a:xfrm>
            <a:off x="1587711" y="1004480"/>
            <a:ext cx="2610221" cy="2243343"/>
            <a:chOff x="1587711" y="1004480"/>
            <a:chExt cx="2610221" cy="2243343"/>
          </a:xfrm>
        </p:grpSpPr>
        <p:grpSp>
          <p:nvGrpSpPr>
            <p:cNvPr id="86" name="Group 85"/>
            <p:cNvGrpSpPr/>
            <p:nvPr/>
          </p:nvGrpSpPr>
          <p:grpSpPr>
            <a:xfrm>
              <a:off x="1925091" y="1004480"/>
              <a:ext cx="2272841" cy="2243343"/>
              <a:chOff x="1953367" y="1002890"/>
              <a:chExt cx="2272841" cy="2243343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 rot="10800000">
                <a:off x="1954161" y="1002890"/>
                <a:ext cx="2271252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5400000">
                <a:off x="833283" y="2123767"/>
                <a:ext cx="2241756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>
                <a:off x="1954161" y="3244645"/>
                <a:ext cx="502714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5400000">
                <a:off x="4147984" y="1080318"/>
                <a:ext cx="154859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rot="5400000">
                <a:off x="3625566" y="1081114"/>
                <a:ext cx="154859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rot="5400000">
                <a:off x="3084529" y="1081115"/>
                <a:ext cx="154859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rot="5400000">
                <a:off x="2561943" y="1081116"/>
                <a:ext cx="154859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9" name="TextBox 118"/>
            <p:cNvSpPr txBox="1"/>
            <p:nvPr/>
          </p:nvSpPr>
          <p:spPr>
            <a:xfrm rot="16200000">
              <a:off x="1269675" y="1920065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/>
                <a:t>Name server</a:t>
              </a:r>
            </a:p>
            <a:p>
              <a:pPr algn="ctr"/>
              <a:r>
                <a:rPr lang="en-GB" sz="900" dirty="0" smtClean="0"/>
                <a:t>Synchronisation</a:t>
              </a:r>
              <a:endParaRPr lang="en-US" sz="900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608714" y="2248260"/>
            <a:ext cx="1587629" cy="456148"/>
            <a:chOff x="2608714" y="2248260"/>
            <a:chExt cx="1587629" cy="456148"/>
          </a:xfrm>
        </p:grpSpPr>
        <p:grpSp>
          <p:nvGrpSpPr>
            <p:cNvPr id="115" name="Group 114"/>
            <p:cNvGrpSpPr/>
            <p:nvPr/>
          </p:nvGrpSpPr>
          <p:grpSpPr>
            <a:xfrm>
              <a:off x="2608714" y="2248260"/>
              <a:ext cx="1587629" cy="456148"/>
              <a:chOff x="2636990" y="2246670"/>
              <a:chExt cx="1587629" cy="456148"/>
            </a:xfrm>
          </p:grpSpPr>
          <p:cxnSp>
            <p:nvCxnSpPr>
              <p:cNvPr id="102" name="Straight Connector 101"/>
              <p:cNvCxnSpPr/>
              <p:nvPr/>
            </p:nvCxnSpPr>
            <p:spPr bwMode="auto">
              <a:xfrm rot="10800000">
                <a:off x="2636990" y="2401530"/>
                <a:ext cx="1586835" cy="2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16200000" flipV="1">
                <a:off x="4146395" y="2324104"/>
                <a:ext cx="154859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rot="16200000" flipV="1">
                <a:off x="3623977" y="2323308"/>
                <a:ext cx="154859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rot="16200000" flipV="1">
                <a:off x="3082940" y="2323307"/>
                <a:ext cx="154859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rot="16200000" flipV="1">
                <a:off x="2560354" y="2323306"/>
                <a:ext cx="154859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14" name="Straight Arrow Connector 113"/>
              <p:cNvCxnSpPr/>
              <p:nvPr/>
            </p:nvCxnSpPr>
            <p:spPr bwMode="auto">
              <a:xfrm rot="5400000">
                <a:off x="3833227" y="2552176"/>
                <a:ext cx="299696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20" name="TextBox 119"/>
            <p:cNvSpPr txBox="1"/>
            <p:nvPr/>
          </p:nvSpPr>
          <p:spPr>
            <a:xfrm>
              <a:off x="2760500" y="2397338"/>
              <a:ext cx="10502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/>
                <a:t>Mover callbacks</a:t>
              </a:r>
              <a:endParaRPr lang="en-US" sz="900" dirty="0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066072" y="1006068"/>
            <a:ext cx="374608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Hostnames: lxc2disk[21-24]</a:t>
            </a:r>
          </a:p>
          <a:p>
            <a:endParaRPr lang="en-GB" sz="300" dirty="0" smtClean="0"/>
          </a:p>
          <a:p>
            <a:r>
              <a:rPr lang="en-GB" sz="900" b="1" dirty="0" smtClean="0"/>
              <a:t>4 </a:t>
            </a:r>
            <a:r>
              <a:rPr lang="en-GB" sz="900" dirty="0" smtClean="0"/>
              <a:t>diskservers in total</a:t>
            </a:r>
          </a:p>
          <a:p>
            <a:r>
              <a:rPr lang="en-GB" sz="900" b="1" dirty="0" smtClean="0"/>
              <a:t>10 </a:t>
            </a:r>
            <a:r>
              <a:rPr lang="en-GB" sz="900" dirty="0" smtClean="0"/>
              <a:t>filesystems, </a:t>
            </a:r>
            <a:r>
              <a:rPr lang="en-GB" sz="900" b="1" dirty="0" smtClean="0"/>
              <a:t>15GB</a:t>
            </a:r>
            <a:r>
              <a:rPr lang="en-GB" sz="900" dirty="0" smtClean="0"/>
              <a:t> each, </a:t>
            </a:r>
            <a:r>
              <a:rPr lang="en-GB" sz="900" b="1" dirty="0" smtClean="0"/>
              <a:t>150GB</a:t>
            </a:r>
            <a:r>
              <a:rPr lang="en-GB" sz="900" dirty="0" smtClean="0"/>
              <a:t> in total per diskserver</a:t>
            </a:r>
          </a:p>
          <a:p>
            <a:r>
              <a:rPr lang="en-GB" sz="900" dirty="0" smtClean="0"/>
              <a:t>No RAID</a:t>
            </a:r>
          </a:p>
          <a:p>
            <a:r>
              <a:rPr lang="en-GB" sz="900" b="1" dirty="0" smtClean="0"/>
              <a:t>Single</a:t>
            </a:r>
            <a:r>
              <a:rPr lang="en-GB" sz="900" dirty="0" smtClean="0"/>
              <a:t> </a:t>
            </a:r>
            <a:r>
              <a:rPr lang="en-GB" sz="900" b="1" dirty="0" smtClean="0"/>
              <a:t>core</a:t>
            </a:r>
            <a:r>
              <a:rPr lang="en-GB" sz="900" dirty="0" smtClean="0"/>
              <a:t>, </a:t>
            </a:r>
            <a:r>
              <a:rPr lang="en-GB" sz="900" b="1" dirty="0" smtClean="0"/>
              <a:t>1.8GB</a:t>
            </a:r>
            <a:r>
              <a:rPr lang="en-GB" sz="900" dirty="0" smtClean="0"/>
              <a:t> of RAM</a:t>
            </a:r>
          </a:p>
          <a:p>
            <a:r>
              <a:rPr lang="en-GB" sz="900" dirty="0" smtClean="0"/>
              <a:t>SLC4, x86_64 ONLY!</a:t>
            </a:r>
            <a:endParaRPr lang="en-US" sz="9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066072" y="2712576"/>
            <a:ext cx="374608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Hostnames: lxcastorsrv101(NS &amp; CUPV)</a:t>
            </a:r>
          </a:p>
          <a:p>
            <a:r>
              <a:rPr lang="en-GB" sz="900" dirty="0" smtClean="0"/>
              <a:t>                    lxcastordev10 (aliased: castorcert2)</a:t>
            </a:r>
          </a:p>
          <a:p>
            <a:endParaRPr lang="en-GB" sz="300" dirty="0" smtClean="0"/>
          </a:p>
          <a:p>
            <a:r>
              <a:rPr lang="en-GB" sz="900" b="1" dirty="0" smtClean="0"/>
              <a:t>Dual core</a:t>
            </a:r>
            <a:r>
              <a:rPr lang="en-GB" sz="900" dirty="0" smtClean="0"/>
              <a:t>, </a:t>
            </a:r>
            <a:r>
              <a:rPr lang="en-GB" sz="900" b="1" dirty="0" smtClean="0"/>
              <a:t>3.7GB</a:t>
            </a:r>
            <a:r>
              <a:rPr lang="en-GB" sz="900" dirty="0" smtClean="0"/>
              <a:t> of RAM</a:t>
            </a:r>
          </a:p>
          <a:p>
            <a:r>
              <a:rPr lang="en-GB" sz="900" dirty="0" smtClean="0"/>
              <a:t>No RAID</a:t>
            </a:r>
          </a:p>
          <a:p>
            <a:r>
              <a:rPr lang="en-GB" sz="900" dirty="0" smtClean="0"/>
              <a:t>SLC4, x86_64 ONLY!</a:t>
            </a:r>
          </a:p>
          <a:p>
            <a:r>
              <a:rPr lang="en-GB" sz="900" dirty="0" smtClean="0"/>
              <a:t>Running secure and unsecure services</a:t>
            </a:r>
          </a:p>
          <a:p>
            <a:endParaRPr lang="en-GB" sz="300" dirty="0" smtClean="0"/>
          </a:p>
          <a:p>
            <a:pPr algn="ctr"/>
            <a:r>
              <a:rPr lang="en-GB" sz="900" b="1" dirty="0" smtClean="0"/>
              <a:t>Note: NS &amp; CUPV frontend is shared across all castor development machines!</a:t>
            </a:r>
          </a:p>
          <a:p>
            <a:r>
              <a:rPr lang="en-GB" sz="900" dirty="0" smtClean="0"/>
              <a:t>	</a:t>
            </a:r>
            <a:endParaRPr lang="en-US" sz="9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066072" y="4119942"/>
            <a:ext cx="25699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Hostname: castordev64 </a:t>
            </a:r>
          </a:p>
          <a:p>
            <a:endParaRPr lang="en-GB" sz="900" dirty="0" smtClean="0"/>
          </a:p>
          <a:p>
            <a:r>
              <a:rPr lang="en-GB" sz="900" dirty="0" smtClean="0"/>
              <a:t>ORACLE </a:t>
            </a:r>
            <a:r>
              <a:rPr lang="en-GB" sz="900" b="1" dirty="0" smtClean="0"/>
              <a:t>10.2.0.4</a:t>
            </a:r>
          </a:p>
          <a:p>
            <a:r>
              <a:rPr lang="en-GB" sz="900" b="1" dirty="0" smtClean="0"/>
              <a:t>Non RAC based.</a:t>
            </a:r>
          </a:p>
          <a:p>
            <a:r>
              <a:rPr lang="en-GB" sz="900" dirty="0" smtClean="0"/>
              <a:t>RHES4, x86_64</a:t>
            </a:r>
          </a:p>
          <a:p>
            <a:r>
              <a:rPr lang="en-GB" sz="900" b="1" dirty="0" smtClean="0"/>
              <a:t>4GB</a:t>
            </a:r>
            <a:r>
              <a:rPr lang="en-GB" sz="900" dirty="0" smtClean="0"/>
              <a:t> of RAM</a:t>
            </a:r>
          </a:p>
          <a:p>
            <a:r>
              <a:rPr lang="en-GB" sz="900" b="1" dirty="0" smtClean="0"/>
              <a:t>500GB</a:t>
            </a:r>
            <a:r>
              <a:rPr lang="en-GB" sz="900" dirty="0" smtClean="0"/>
              <a:t> disk space</a:t>
            </a:r>
          </a:p>
          <a:p>
            <a:r>
              <a:rPr lang="en-GB" sz="900" b="1" u="sng" dirty="0" smtClean="0"/>
              <a:t>Not dedicated</a:t>
            </a:r>
            <a:r>
              <a:rPr lang="en-GB" sz="900" dirty="0" smtClean="0"/>
              <a:t>, also contains the schemas for:</a:t>
            </a:r>
          </a:p>
          <a:p>
            <a:pPr lvl="1"/>
            <a:r>
              <a:rPr lang="en-GB" sz="900" dirty="0" smtClean="0"/>
              <a:t>All certification stager and DLF databases</a:t>
            </a:r>
          </a:p>
          <a:p>
            <a:pPr lvl="1"/>
            <a:r>
              <a:rPr lang="en-GB" sz="900" dirty="0" smtClean="0"/>
              <a:t>Three development setups</a:t>
            </a:r>
          </a:p>
          <a:p>
            <a:pPr lvl="1"/>
            <a:r>
              <a:rPr lang="en-GB" sz="900" dirty="0" smtClean="0"/>
              <a:t>The development NS and CUPV</a:t>
            </a:r>
          </a:p>
          <a:p>
            <a:pPr lvl="1"/>
            <a:r>
              <a:rPr lang="en-GB" sz="900" dirty="0" smtClean="0"/>
              <a:t>Development SRM, Repack and VDQM </a:t>
            </a:r>
            <a:endParaRPr lang="en-US" sz="9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467614" y="5912722"/>
            <a:ext cx="31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NO TAPE CERTIFICATION!!</a:t>
            </a:r>
          </a:p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DISKCACHE ONLY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1445342" y="672881"/>
            <a:ext cx="7366819" cy="3331361"/>
            <a:chOff x="1445342" y="672881"/>
            <a:chExt cx="7366819" cy="3331361"/>
          </a:xfrm>
        </p:grpSpPr>
        <p:cxnSp>
          <p:nvCxnSpPr>
            <p:cNvPr id="123" name="Straight Connector 122"/>
            <p:cNvCxnSpPr/>
            <p:nvPr/>
          </p:nvCxnSpPr>
          <p:spPr bwMode="auto">
            <a:xfrm>
              <a:off x="1445342" y="2607433"/>
              <a:ext cx="7366819" cy="158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1445342" y="4002654"/>
              <a:ext cx="7366819" cy="158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8" name="Group 137"/>
            <p:cNvGrpSpPr/>
            <p:nvPr/>
          </p:nvGrpSpPr>
          <p:grpSpPr>
            <a:xfrm>
              <a:off x="4604407" y="672881"/>
              <a:ext cx="4012007" cy="3331361"/>
              <a:chOff x="4604407" y="672881"/>
              <a:chExt cx="4012007" cy="3331361"/>
            </a:xfrm>
          </p:grpSpPr>
          <p:sp>
            <p:nvSpPr>
              <p:cNvPr id="134" name="TextBox 133"/>
              <p:cNvSpPr txBox="1"/>
              <p:nvPr/>
            </p:nvSpPr>
            <p:spPr>
              <a:xfrm rot="16200000">
                <a:off x="3169559" y="2107729"/>
                <a:ext cx="3331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2E8A00"/>
                    </a:solidFill>
                  </a:rPr>
                  <a:t>VIRTUAL MACHINES</a:t>
                </a:r>
                <a:endParaRPr lang="en-US" sz="2400" b="1" dirty="0">
                  <a:solidFill>
                    <a:srgbClr val="2E8A0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294671" y="2017427"/>
                <a:ext cx="3321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solidFill>
                      <a:srgbClr val="2E8A00"/>
                    </a:solidFill>
                  </a:rPr>
                  <a:t>1 Physical machine, 8 Cores, 16GB of RAM</a:t>
                </a:r>
              </a:p>
              <a:p>
                <a:pPr algn="ctr"/>
                <a:r>
                  <a:rPr lang="en-GB" sz="1200" b="1" dirty="0" smtClean="0">
                    <a:solidFill>
                      <a:srgbClr val="2E8A00"/>
                    </a:solidFill>
                  </a:rPr>
                  <a:t>“CASTOR in a BOX”</a:t>
                </a:r>
                <a:endParaRPr lang="en-US" sz="1200" b="1" dirty="0">
                  <a:solidFill>
                    <a:srgbClr val="2E8A00"/>
                  </a:solidFill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8687768" y="649749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1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Certification Setup - Notes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Key principle: </a:t>
            </a:r>
            <a:r>
              <a:rPr lang="en-GB" sz="1800" dirty="0" smtClean="0">
                <a:solidFill>
                  <a:srgbClr val="C00000"/>
                </a:solidFill>
              </a:rPr>
              <a:t>“Everything on Virtual Machines”</a:t>
            </a:r>
          </a:p>
          <a:p>
            <a:r>
              <a:rPr lang="en-GB" sz="1800" dirty="0" smtClean="0"/>
              <a:t>Why?</a:t>
            </a:r>
          </a:p>
          <a:p>
            <a:pPr lvl="1"/>
            <a:r>
              <a:rPr lang="en-GB" sz="1800" dirty="0" smtClean="0"/>
              <a:t>Hardware is expensive! (currently: </a:t>
            </a:r>
            <a:r>
              <a:rPr lang="en-GB" sz="1800" dirty="0" smtClean="0">
                <a:solidFill>
                  <a:srgbClr val="2E8A00"/>
                </a:solidFill>
              </a:rPr>
              <a:t>7</a:t>
            </a:r>
            <a:r>
              <a:rPr lang="en-GB" sz="1800" dirty="0" smtClean="0"/>
              <a:t> Dom0’s = </a:t>
            </a:r>
            <a:r>
              <a:rPr lang="en-GB" sz="1800" dirty="0" smtClean="0">
                <a:solidFill>
                  <a:srgbClr val="2E8A00"/>
                </a:solidFill>
              </a:rPr>
              <a:t>40</a:t>
            </a:r>
            <a:r>
              <a:rPr lang="en-GB" sz="1800" dirty="0" smtClean="0"/>
              <a:t> </a:t>
            </a:r>
            <a:r>
              <a:rPr lang="en-GB" sz="1800" dirty="0" err="1" smtClean="0"/>
              <a:t>DomU’s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Minimise on idle resources.</a:t>
            </a:r>
          </a:p>
          <a:p>
            <a:pPr lvl="1"/>
            <a:r>
              <a:rPr lang="en-GB" sz="1800" dirty="0" smtClean="0"/>
              <a:t>Reduce power consumption.</a:t>
            </a:r>
          </a:p>
          <a:p>
            <a:r>
              <a:rPr lang="en-GB" sz="1800" dirty="0" smtClean="0"/>
              <a:t>All CASTOR releases are functionality tested on:</a:t>
            </a:r>
          </a:p>
          <a:p>
            <a:pPr lvl="1"/>
            <a:r>
              <a:rPr lang="en-GB" sz="1800" dirty="0" smtClean="0">
                <a:solidFill>
                  <a:srgbClr val="2E8A00"/>
                </a:solidFill>
              </a:rPr>
              <a:t>CASTORCERT1</a:t>
            </a:r>
            <a:r>
              <a:rPr lang="en-GB" sz="1800" dirty="0" smtClean="0"/>
              <a:t>	2.1.7 </a:t>
            </a:r>
            <a:r>
              <a:rPr lang="en-GB" sz="1800" smtClean="0"/>
              <a:t>(-</a:t>
            </a:r>
            <a:r>
              <a:rPr lang="en-GB" sz="1800" smtClean="0"/>
              <a:t>24)</a:t>
            </a:r>
            <a:endParaRPr lang="en-GB" sz="1800" dirty="0" smtClean="0"/>
          </a:p>
          <a:p>
            <a:pPr lvl="1"/>
            <a:r>
              <a:rPr lang="en-GB" sz="1800" dirty="0" smtClean="0">
                <a:solidFill>
                  <a:srgbClr val="2E8A00"/>
                </a:solidFill>
              </a:rPr>
              <a:t>CASTORCERT2</a:t>
            </a:r>
            <a:r>
              <a:rPr lang="en-GB" sz="1800" dirty="0" smtClean="0"/>
              <a:t>	2.1.8 (-6) + XROOT (1.0.4-2)</a:t>
            </a:r>
          </a:p>
          <a:p>
            <a:r>
              <a:rPr lang="en-GB" sz="1800" dirty="0" smtClean="0"/>
              <a:t>SLC4, 64 bit guests </a:t>
            </a:r>
            <a:r>
              <a:rPr lang="en-GB" sz="1800" dirty="0" smtClean="0">
                <a:solidFill>
                  <a:srgbClr val="C00000"/>
                </a:solidFill>
              </a:rPr>
              <a:t>ONLY</a:t>
            </a:r>
            <a:r>
              <a:rPr lang="en-GB" sz="1800" dirty="0" smtClean="0"/>
              <a:t>!!!</a:t>
            </a:r>
          </a:p>
          <a:p>
            <a:r>
              <a:rPr lang="en-GB" sz="1800" dirty="0" smtClean="0"/>
              <a:t>Fully </a:t>
            </a:r>
            <a:r>
              <a:rPr lang="en-GB" sz="1800" dirty="0" err="1" smtClean="0"/>
              <a:t>quattor’ised</a:t>
            </a:r>
            <a:r>
              <a:rPr lang="en-GB" sz="1800" dirty="0" smtClean="0"/>
              <a:t> (</a:t>
            </a:r>
            <a:r>
              <a:rPr lang="en-GB" sz="1800" dirty="0" smtClean="0">
                <a:solidFill>
                  <a:srgbClr val="2E8A00"/>
                </a:solidFill>
              </a:rPr>
              <a:t>CERT reinstall &lt; 2 hours</a:t>
            </a:r>
            <a:r>
              <a:rPr lang="en-GB" sz="1800" dirty="0" smtClean="0"/>
              <a:t>)</a:t>
            </a:r>
          </a:p>
          <a:p>
            <a:r>
              <a:rPr lang="en-GB" sz="1800" dirty="0" smtClean="0"/>
              <a:t>Test suites are evolving all the time. ~ </a:t>
            </a:r>
            <a:r>
              <a:rPr lang="en-GB" sz="1800" dirty="0" smtClean="0">
                <a:solidFill>
                  <a:srgbClr val="008000"/>
                </a:solidFill>
              </a:rPr>
              <a:t>250 test cases</a:t>
            </a:r>
            <a:r>
              <a:rPr lang="en-GB" sz="1800" dirty="0" smtClean="0"/>
              <a:t> (mainly functionality)</a:t>
            </a:r>
          </a:p>
          <a:p>
            <a:endParaRPr lang="en-GB" sz="500" dirty="0" smtClean="0"/>
          </a:p>
          <a:p>
            <a:r>
              <a:rPr lang="en-GB" sz="1800" dirty="0" smtClean="0"/>
              <a:t>Future plans:</a:t>
            </a:r>
          </a:p>
          <a:p>
            <a:pPr lvl="1"/>
            <a:r>
              <a:rPr lang="en-GB" sz="1800" dirty="0" smtClean="0"/>
              <a:t>Development setup for tape</a:t>
            </a:r>
          </a:p>
          <a:p>
            <a:pPr lvl="1"/>
            <a:r>
              <a:rPr lang="en-GB" sz="1800" dirty="0" smtClean="0">
                <a:solidFill>
                  <a:srgbClr val="2E8A00"/>
                </a:solidFill>
              </a:rPr>
              <a:t>2</a:t>
            </a:r>
            <a:r>
              <a:rPr lang="en-GB" sz="1800" dirty="0" smtClean="0"/>
              <a:t> additional certification setups for </a:t>
            </a:r>
            <a:r>
              <a:rPr lang="en-GB" sz="1800" dirty="0" smtClean="0">
                <a:solidFill>
                  <a:srgbClr val="2E8A00"/>
                </a:solidFill>
              </a:rPr>
              <a:t>SLC5</a:t>
            </a:r>
            <a:r>
              <a:rPr lang="en-GB" sz="1800" dirty="0" smtClean="0"/>
              <a:t> (</a:t>
            </a:r>
            <a:r>
              <a:rPr lang="en-GB" sz="1800" dirty="0" smtClean="0">
                <a:solidFill>
                  <a:srgbClr val="2E8A00"/>
                </a:solidFill>
              </a:rPr>
              <a:t>CERT3</a:t>
            </a:r>
            <a:r>
              <a:rPr lang="en-GB" sz="1800" dirty="0" smtClean="0"/>
              <a:t> and </a:t>
            </a:r>
            <a:r>
              <a:rPr lang="en-GB" sz="1800" dirty="0" smtClean="0">
                <a:solidFill>
                  <a:srgbClr val="2E8A00"/>
                </a:solidFill>
              </a:rPr>
              <a:t>CERT4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>
                <a:solidFill>
                  <a:srgbClr val="2E8A00"/>
                </a:solidFill>
              </a:rPr>
              <a:t>4</a:t>
            </a:r>
            <a:r>
              <a:rPr lang="en-GB" sz="1800" dirty="0" smtClean="0"/>
              <a:t> </a:t>
            </a:r>
            <a:r>
              <a:rPr lang="en-GB" sz="1800" dirty="0" smtClean="0">
                <a:solidFill>
                  <a:srgbClr val="2E8A00"/>
                </a:solidFill>
              </a:rPr>
              <a:t>SRM</a:t>
            </a:r>
            <a:r>
              <a:rPr lang="en-GB" sz="1800" dirty="0" smtClean="0"/>
              <a:t> endpoints (</a:t>
            </a:r>
            <a:r>
              <a:rPr lang="en-GB" sz="1800" dirty="0" smtClean="0">
                <a:solidFill>
                  <a:srgbClr val="2E8A00"/>
                </a:solidFill>
              </a:rPr>
              <a:t>2.7</a:t>
            </a:r>
            <a:r>
              <a:rPr lang="en-GB" sz="1800" dirty="0" smtClean="0"/>
              <a:t> and </a:t>
            </a:r>
            <a:r>
              <a:rPr lang="en-GB" sz="1800" dirty="0" smtClean="0">
                <a:solidFill>
                  <a:srgbClr val="2E8A00"/>
                </a:solidFill>
              </a:rPr>
              <a:t>2.8</a:t>
            </a:r>
            <a:r>
              <a:rPr lang="en-GB" sz="1800" dirty="0" smtClean="0"/>
              <a:t> series)</a:t>
            </a:r>
          </a:p>
          <a:p>
            <a:pPr lvl="1"/>
            <a:r>
              <a:rPr lang="en-GB" sz="1800" dirty="0" smtClean="0"/>
              <a:t>Nightly CVS builds, installations and tests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>
              <a:buNone/>
            </a:pP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87768" y="649749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2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Test Setup - ITDC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5582265" y="928151"/>
            <a:ext cx="32298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42</a:t>
            </a:r>
            <a:r>
              <a:rPr lang="en-GB" sz="900" dirty="0" smtClean="0"/>
              <a:t> Diskservers</a:t>
            </a:r>
          </a:p>
          <a:p>
            <a:r>
              <a:rPr lang="en-GB" sz="900" b="1" dirty="0" smtClean="0"/>
              <a:t>Out of warranty hardware </a:t>
            </a:r>
            <a:r>
              <a:rPr lang="en-GB" sz="900" dirty="0" smtClean="0"/>
              <a:t>(</a:t>
            </a:r>
            <a:r>
              <a:rPr lang="en-GB" sz="900" dirty="0" err="1" smtClean="0"/>
              <a:t>i.e</a:t>
            </a:r>
            <a:r>
              <a:rPr lang="en-GB" sz="900" dirty="0" smtClean="0"/>
              <a:t> &gt; 3 years old)</a:t>
            </a:r>
          </a:p>
          <a:p>
            <a:r>
              <a:rPr lang="en-GB" sz="900" dirty="0" smtClean="0"/>
              <a:t>All SLC4, x86_64</a:t>
            </a:r>
          </a:p>
          <a:p>
            <a:r>
              <a:rPr lang="en-GB" sz="900" dirty="0" smtClean="0"/>
              <a:t>Configured in </a:t>
            </a:r>
            <a:r>
              <a:rPr lang="en-GB" sz="900" b="1" dirty="0" smtClean="0"/>
              <a:t>5</a:t>
            </a:r>
            <a:r>
              <a:rPr lang="en-GB" sz="900" dirty="0" smtClean="0"/>
              <a:t> services classes: (</a:t>
            </a:r>
            <a:r>
              <a:rPr lang="en-GB" sz="900" b="1" dirty="0" smtClean="0"/>
              <a:t>default</a:t>
            </a:r>
            <a:r>
              <a:rPr lang="en-GB" sz="900" dirty="0" smtClean="0"/>
              <a:t>, </a:t>
            </a:r>
            <a:r>
              <a:rPr lang="en-GB" sz="900" b="1" dirty="0" err="1" smtClean="0"/>
              <a:t>itdc</a:t>
            </a:r>
            <a:r>
              <a:rPr lang="en-GB" sz="900" dirty="0" smtClean="0"/>
              <a:t>, </a:t>
            </a:r>
            <a:r>
              <a:rPr lang="en-GB" sz="900" b="1" dirty="0" err="1" smtClean="0"/>
              <a:t>diskonly</a:t>
            </a:r>
            <a:r>
              <a:rPr lang="en-GB" sz="900" dirty="0" smtClean="0"/>
              <a:t>, </a:t>
            </a:r>
            <a:r>
              <a:rPr lang="en-GB" sz="900" b="1" dirty="0" smtClean="0"/>
              <a:t>replicate</a:t>
            </a:r>
            <a:r>
              <a:rPr lang="en-GB" sz="900" dirty="0" smtClean="0"/>
              <a:t>, </a:t>
            </a:r>
            <a:r>
              <a:rPr lang="en-GB" sz="900" b="1" dirty="0" smtClean="0"/>
              <a:t>repack</a:t>
            </a:r>
            <a:r>
              <a:rPr lang="en-GB" sz="900" dirty="0" smtClean="0"/>
              <a:t>)</a:t>
            </a:r>
          </a:p>
          <a:p>
            <a:r>
              <a:rPr lang="en-GB" sz="900" dirty="0" smtClean="0"/>
              <a:t>Mixed hardware types (non homogeneous). Therefore diskservers have:</a:t>
            </a:r>
          </a:p>
          <a:p>
            <a:pPr lvl="1">
              <a:buSzPct val="64000"/>
              <a:buFont typeface="Wingdings" pitchFamily="2" charset="2"/>
              <a:buChar char="§"/>
            </a:pPr>
            <a:r>
              <a:rPr lang="en-GB" sz="900" dirty="0" smtClean="0"/>
              <a:t>Different capacities</a:t>
            </a:r>
          </a:p>
          <a:p>
            <a:pPr lvl="1">
              <a:buSzPct val="64000"/>
              <a:buFont typeface="Wingdings" pitchFamily="2" charset="2"/>
              <a:buChar char="§"/>
            </a:pPr>
            <a:r>
              <a:rPr lang="en-GB" sz="900" dirty="0" smtClean="0"/>
              <a:t>Different number of filesystems</a:t>
            </a:r>
          </a:p>
          <a:p>
            <a:pPr lvl="1">
              <a:buSzPct val="64000"/>
              <a:buFont typeface="Wingdings" pitchFamily="2" charset="2"/>
              <a:buChar char="§"/>
            </a:pPr>
            <a:r>
              <a:rPr lang="en-GB" sz="900" dirty="0" smtClean="0"/>
              <a:t>Different performance results</a:t>
            </a:r>
          </a:p>
          <a:p>
            <a:endParaRPr lang="en-US" sz="900" dirty="0"/>
          </a:p>
        </p:txBody>
      </p:sp>
      <p:sp>
        <p:nvSpPr>
          <p:cNvPr id="186" name="TextBox 185"/>
          <p:cNvSpPr txBox="1"/>
          <p:nvPr/>
        </p:nvSpPr>
        <p:spPr>
          <a:xfrm>
            <a:off x="5582265" y="4710888"/>
            <a:ext cx="33714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Two databases:</a:t>
            </a:r>
          </a:p>
          <a:p>
            <a:endParaRPr lang="en-GB" sz="900" dirty="0" smtClean="0"/>
          </a:p>
          <a:p>
            <a:r>
              <a:rPr lang="en-GB" sz="900" dirty="0" smtClean="0"/>
              <a:t>c2itdcstgdb (stager):</a:t>
            </a:r>
          </a:p>
          <a:p>
            <a:pPr lvl="1"/>
            <a:r>
              <a:rPr lang="en-GB" sz="900" b="1" dirty="0" smtClean="0"/>
              <a:t>ORACLE 10.2.0.4</a:t>
            </a:r>
          </a:p>
          <a:p>
            <a:pPr lvl="1"/>
            <a:r>
              <a:rPr lang="en-GB" sz="900" dirty="0" smtClean="0"/>
              <a:t>Identical to production VO databases but non-RAC based </a:t>
            </a:r>
          </a:p>
          <a:p>
            <a:pPr lvl="1"/>
            <a:r>
              <a:rPr lang="en-GB" sz="900" dirty="0" smtClean="0"/>
              <a:t>(i.e. Single node)</a:t>
            </a:r>
          </a:p>
          <a:p>
            <a:endParaRPr lang="en-GB" sz="900" dirty="0" smtClean="0"/>
          </a:p>
          <a:p>
            <a:r>
              <a:rPr lang="en-GB" sz="900" dirty="0" smtClean="0"/>
              <a:t>c2itdcdlfdb (DLF):</a:t>
            </a:r>
          </a:p>
          <a:p>
            <a:pPr lvl="1"/>
            <a:r>
              <a:rPr lang="en-GB" sz="900" b="1" dirty="0" smtClean="0"/>
              <a:t>ORACLE 10.2.0.4</a:t>
            </a:r>
          </a:p>
          <a:p>
            <a:pPr lvl="1"/>
            <a:r>
              <a:rPr lang="en-GB" sz="900" dirty="0" smtClean="0"/>
              <a:t>RHES4, x86_64</a:t>
            </a:r>
          </a:p>
          <a:p>
            <a:pPr lvl="1"/>
            <a:r>
              <a:rPr lang="en-GB" sz="900" b="1" dirty="0" smtClean="0"/>
              <a:t>4GB</a:t>
            </a:r>
            <a:r>
              <a:rPr lang="en-GB" sz="900" dirty="0" smtClean="0"/>
              <a:t> of RAM</a:t>
            </a:r>
          </a:p>
          <a:p>
            <a:pPr lvl="1"/>
            <a:r>
              <a:rPr lang="en-GB" sz="900" b="1" dirty="0" smtClean="0"/>
              <a:t>500GB</a:t>
            </a:r>
            <a:r>
              <a:rPr lang="en-GB" sz="900" dirty="0" smtClean="0"/>
              <a:t> disk space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582264" y="2638453"/>
            <a:ext cx="315342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Headnode 1</a:t>
            </a:r>
            <a:r>
              <a:rPr lang="en-GB" sz="900" dirty="0" smtClean="0"/>
              <a:t>:</a:t>
            </a:r>
          </a:p>
          <a:p>
            <a:r>
              <a:rPr lang="en-GB" sz="900" dirty="0" err="1" smtClean="0"/>
              <a:t>jobManager</a:t>
            </a:r>
            <a:r>
              <a:rPr lang="en-GB" sz="900" dirty="0" smtClean="0"/>
              <a:t>, </a:t>
            </a:r>
            <a:r>
              <a:rPr lang="en-GB" sz="900" dirty="0" err="1" smtClean="0"/>
              <a:t>rmMasterDaemon</a:t>
            </a:r>
            <a:r>
              <a:rPr lang="en-GB" sz="900" dirty="0" smtClean="0"/>
              <a:t> (master), stager, </a:t>
            </a:r>
            <a:r>
              <a:rPr lang="en-GB" sz="900" dirty="0" err="1" smtClean="0"/>
              <a:t>nsdaemon</a:t>
            </a:r>
            <a:r>
              <a:rPr lang="en-GB" sz="900" dirty="0" smtClean="0"/>
              <a:t>, </a:t>
            </a:r>
            <a:r>
              <a:rPr lang="en-GB" sz="900" dirty="0" err="1" smtClean="0"/>
              <a:t>repackserver</a:t>
            </a:r>
            <a:r>
              <a:rPr lang="en-GB" sz="900" dirty="0" smtClean="0"/>
              <a:t>, LSF (master), </a:t>
            </a:r>
            <a:r>
              <a:rPr lang="en-GB" sz="900" dirty="0" err="1" smtClean="0"/>
              <a:t>rhserver</a:t>
            </a:r>
            <a:r>
              <a:rPr lang="en-GB" sz="900" dirty="0" smtClean="0"/>
              <a:t> (internal/private)</a:t>
            </a:r>
          </a:p>
          <a:p>
            <a:endParaRPr lang="en-GB" sz="900" dirty="0" smtClean="0"/>
          </a:p>
          <a:p>
            <a:r>
              <a:rPr lang="en-GB" sz="900" b="1" dirty="0" smtClean="0"/>
              <a:t>Headnode 2</a:t>
            </a:r>
            <a:r>
              <a:rPr lang="en-GB" sz="900" dirty="0" smtClean="0"/>
              <a:t>:</a:t>
            </a:r>
          </a:p>
          <a:p>
            <a:r>
              <a:rPr lang="en-GB" sz="900" dirty="0" err="1" smtClean="0"/>
              <a:t>jobManager</a:t>
            </a:r>
            <a:r>
              <a:rPr lang="en-GB" sz="900" dirty="0" smtClean="0"/>
              <a:t>, </a:t>
            </a:r>
            <a:r>
              <a:rPr lang="en-GB" sz="900" dirty="0" err="1" smtClean="0"/>
              <a:t>rmMasterDaemon</a:t>
            </a:r>
            <a:r>
              <a:rPr lang="en-GB" sz="900" dirty="0" smtClean="0"/>
              <a:t> (slave),  stager,  LSF (slave), </a:t>
            </a:r>
            <a:r>
              <a:rPr lang="en-GB" sz="900" dirty="0" err="1" smtClean="0"/>
              <a:t>rhserver</a:t>
            </a:r>
            <a:r>
              <a:rPr lang="en-GB" sz="900" dirty="0" smtClean="0"/>
              <a:t> (public), </a:t>
            </a:r>
            <a:r>
              <a:rPr lang="en-GB" sz="900" dirty="0" err="1" smtClean="0"/>
              <a:t>expertd</a:t>
            </a:r>
            <a:r>
              <a:rPr lang="en-GB" sz="900" dirty="0" smtClean="0"/>
              <a:t>, </a:t>
            </a:r>
            <a:r>
              <a:rPr lang="en-GB" sz="900" dirty="0" err="1" smtClean="0"/>
              <a:t>mighunter</a:t>
            </a:r>
            <a:r>
              <a:rPr lang="en-GB" sz="900" dirty="0" smtClean="0"/>
              <a:t>, </a:t>
            </a:r>
            <a:r>
              <a:rPr lang="en-GB" sz="900" dirty="0" err="1" smtClean="0"/>
              <a:t>rechandler</a:t>
            </a:r>
            <a:r>
              <a:rPr lang="en-GB" sz="900" dirty="0" smtClean="0"/>
              <a:t>, </a:t>
            </a:r>
            <a:r>
              <a:rPr lang="en-GB" sz="900" dirty="0" err="1" smtClean="0"/>
              <a:t>rtcpclientd</a:t>
            </a:r>
            <a:r>
              <a:rPr lang="en-GB" sz="900" dirty="0" smtClean="0"/>
              <a:t>, </a:t>
            </a:r>
            <a:r>
              <a:rPr lang="en-GB" sz="900" dirty="0" err="1" smtClean="0"/>
              <a:t>dlfserver</a:t>
            </a:r>
            <a:endParaRPr lang="en-GB" sz="900" dirty="0" smtClean="0"/>
          </a:p>
          <a:p>
            <a:endParaRPr lang="en-GB" sz="900" dirty="0" smtClean="0"/>
          </a:p>
          <a:p>
            <a:r>
              <a:rPr lang="en-GB" sz="900" dirty="0" smtClean="0"/>
              <a:t>Hardware:</a:t>
            </a:r>
          </a:p>
          <a:p>
            <a:r>
              <a:rPr lang="en-GB" sz="900" b="1" dirty="0" smtClean="0"/>
              <a:t>8</a:t>
            </a:r>
            <a:r>
              <a:rPr lang="en-GB" sz="900" dirty="0" smtClean="0"/>
              <a:t> Core,  </a:t>
            </a:r>
            <a:r>
              <a:rPr lang="en-GB" sz="900" b="1" dirty="0" smtClean="0"/>
              <a:t>16GB</a:t>
            </a:r>
          </a:p>
          <a:p>
            <a:r>
              <a:rPr lang="en-GB" sz="900" dirty="0" smtClean="0"/>
              <a:t>SLC4, x86_64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1159068" y="4280577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rgbClr val="2E8A00"/>
                </a:solidFill>
              </a:rPr>
              <a:t>Production</a:t>
            </a:r>
            <a:endParaRPr lang="en-US" sz="900" dirty="0">
              <a:solidFill>
                <a:srgbClr val="2E8A0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151694" y="2237483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rgbClr val="2E8A00"/>
                </a:solidFill>
              </a:rPr>
              <a:t>Production</a:t>
            </a:r>
            <a:endParaRPr lang="en-US" sz="900" dirty="0">
              <a:solidFill>
                <a:srgbClr val="2E8A00"/>
              </a:solidFill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317249" y="928151"/>
            <a:ext cx="4086191" cy="5158631"/>
            <a:chOff x="1317249" y="928151"/>
            <a:chExt cx="4086191" cy="5158631"/>
          </a:xfrm>
        </p:grpSpPr>
        <p:pic>
          <p:nvPicPr>
            <p:cNvPr id="70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11910" y="928151"/>
              <a:ext cx="2171542" cy="172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" name="Group 70"/>
            <p:cNvGrpSpPr/>
            <p:nvPr/>
          </p:nvGrpSpPr>
          <p:grpSpPr>
            <a:xfrm>
              <a:off x="2561545" y="3110389"/>
              <a:ext cx="813043" cy="1171659"/>
              <a:chOff x="3610893" y="2702024"/>
              <a:chExt cx="813043" cy="1171659"/>
            </a:xfrm>
          </p:grpSpPr>
          <p:pic>
            <p:nvPicPr>
              <p:cNvPr id="73" name="Picture 1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59546" y="2702024"/>
                <a:ext cx="657225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3610893" y="3642851"/>
                <a:ext cx="81304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/>
                  <a:t>Headnode 1</a:t>
                </a:r>
                <a:endParaRPr lang="en-US" sz="900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587439" y="3110389"/>
              <a:ext cx="813043" cy="1171659"/>
              <a:chOff x="3610893" y="2702024"/>
              <a:chExt cx="813043" cy="1171659"/>
            </a:xfrm>
          </p:grpSpPr>
          <p:pic>
            <p:nvPicPr>
              <p:cNvPr id="78" name="Picture 1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59546" y="2702024"/>
                <a:ext cx="657225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3610893" y="3642851"/>
                <a:ext cx="81304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/>
                  <a:t>Headnode 2</a:t>
                </a:r>
                <a:endParaRPr lang="en-US" sz="900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2493532" y="4938904"/>
              <a:ext cx="768159" cy="1147294"/>
              <a:chOff x="2978552" y="4002652"/>
              <a:chExt cx="768159" cy="1147294"/>
            </a:xfrm>
          </p:grpSpPr>
          <p:pic>
            <p:nvPicPr>
              <p:cNvPr id="86" name="Picture 1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46565" y="4002652"/>
                <a:ext cx="657225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2978552" y="4919114"/>
                <a:ext cx="7681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/>
                  <a:t>c2itdcstgdb</a:t>
                </a:r>
                <a:endParaRPr lang="en-US" sz="900" dirty="0"/>
              </a:p>
            </p:txBody>
          </p:sp>
        </p:grpSp>
        <p:grpSp>
          <p:nvGrpSpPr>
            <p:cNvPr id="94" name="Group 35"/>
            <p:cNvGrpSpPr/>
            <p:nvPr/>
          </p:nvGrpSpPr>
          <p:grpSpPr>
            <a:xfrm>
              <a:off x="4831940" y="5283866"/>
              <a:ext cx="571500" cy="802332"/>
              <a:chOff x="3936078" y="7846596"/>
              <a:chExt cx="571500" cy="802332"/>
            </a:xfrm>
          </p:grpSpPr>
          <p:pic>
            <p:nvPicPr>
              <p:cNvPr id="111" name="Picture 1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36078" y="7846596"/>
                <a:ext cx="571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" name="TextBox 111"/>
              <p:cNvSpPr txBox="1"/>
              <p:nvPr/>
            </p:nvSpPr>
            <p:spPr>
              <a:xfrm>
                <a:off x="4013989" y="8418096"/>
                <a:ext cx="40267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/>
                  <a:t>DLF</a:t>
                </a:r>
                <a:endParaRPr lang="en-US" sz="900" dirty="0"/>
              </a:p>
            </p:txBody>
          </p:sp>
        </p:grpSp>
        <p:grpSp>
          <p:nvGrpSpPr>
            <p:cNvPr id="98" name="Group 37"/>
            <p:cNvGrpSpPr/>
            <p:nvPr/>
          </p:nvGrpSpPr>
          <p:grpSpPr>
            <a:xfrm>
              <a:off x="1445342" y="5283866"/>
              <a:ext cx="571500" cy="802446"/>
              <a:chOff x="3950826" y="5524500"/>
              <a:chExt cx="571500" cy="802446"/>
            </a:xfrm>
          </p:grpSpPr>
          <p:pic>
            <p:nvPicPr>
              <p:cNvPr id="103" name="Picture 1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50826" y="5524500"/>
                <a:ext cx="571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3983075" y="6096114"/>
                <a:ext cx="5245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/>
                  <a:t>Stager</a:t>
                </a:r>
                <a:endParaRPr lang="en-US" sz="900" dirty="0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3557218" y="4939488"/>
              <a:ext cx="736099" cy="1147294"/>
              <a:chOff x="2967691" y="4002652"/>
              <a:chExt cx="736099" cy="1147294"/>
            </a:xfrm>
          </p:grpSpPr>
          <p:pic>
            <p:nvPicPr>
              <p:cNvPr id="169" name="Picture 1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46565" y="4002652"/>
                <a:ext cx="657225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2967691" y="4919114"/>
                <a:ext cx="73609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00" dirty="0" smtClean="0"/>
                  <a:t>c2itdcdlfdb</a:t>
                </a:r>
                <a:endParaRPr lang="en-US" sz="900" dirty="0"/>
              </a:p>
            </p:txBody>
          </p:sp>
        </p:grpSp>
        <p:cxnSp>
          <p:nvCxnSpPr>
            <p:cNvPr id="172" name="Straight Arrow Connector 171"/>
            <p:cNvCxnSpPr/>
            <p:nvPr/>
          </p:nvCxnSpPr>
          <p:spPr bwMode="auto">
            <a:xfrm>
              <a:off x="2038964" y="5589639"/>
              <a:ext cx="47669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74" name="Straight Arrow Connector 173"/>
            <p:cNvCxnSpPr/>
            <p:nvPr/>
          </p:nvCxnSpPr>
          <p:spPr bwMode="auto">
            <a:xfrm>
              <a:off x="4318380" y="5588051"/>
              <a:ext cx="47669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80" name="Straight Arrow Connector 179"/>
            <p:cNvCxnSpPr>
              <a:stCxn id="80" idx="2"/>
            </p:cNvCxnSpPr>
            <p:nvPr/>
          </p:nvCxnSpPr>
          <p:spPr bwMode="auto">
            <a:xfrm rot="16200000" flipH="1">
              <a:off x="3666959" y="4609050"/>
              <a:ext cx="656856" cy="285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2" name="Straight Arrow Connector 181"/>
            <p:cNvCxnSpPr/>
            <p:nvPr/>
          </p:nvCxnSpPr>
          <p:spPr bwMode="auto">
            <a:xfrm rot="10800000" flipV="1">
              <a:off x="3111911" y="4282048"/>
              <a:ext cx="752167" cy="65685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5" name="Straight Arrow Connector 184"/>
            <p:cNvCxnSpPr/>
            <p:nvPr/>
          </p:nvCxnSpPr>
          <p:spPr bwMode="auto">
            <a:xfrm rot="16200000" flipH="1">
              <a:off x="2593179" y="4609049"/>
              <a:ext cx="656856" cy="285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88" name="Picture 3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09023" y="971550"/>
              <a:ext cx="1019411" cy="94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2" name="Straight Arrow Connector 191"/>
            <p:cNvCxnSpPr/>
            <p:nvPr/>
          </p:nvCxnSpPr>
          <p:spPr bwMode="auto">
            <a:xfrm rot="16200000" flipV="1">
              <a:off x="1774492" y="2141680"/>
              <a:ext cx="1196313" cy="74110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4" name="Straight Arrow Connector 193"/>
            <p:cNvCxnSpPr/>
            <p:nvPr/>
          </p:nvCxnSpPr>
          <p:spPr bwMode="auto">
            <a:xfrm rot="10800000">
              <a:off x="2249130" y="1914079"/>
              <a:ext cx="1386962" cy="119631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 bwMode="auto">
            <a:xfrm>
              <a:off x="2493532" y="1533832"/>
              <a:ext cx="522513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01" name="Straight Arrow Connector 200"/>
            <p:cNvCxnSpPr/>
            <p:nvPr/>
          </p:nvCxnSpPr>
          <p:spPr bwMode="auto">
            <a:xfrm>
              <a:off x="2493532" y="1637071"/>
              <a:ext cx="522513" cy="14011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03" name="Straight Arrow Connector 202"/>
            <p:cNvCxnSpPr/>
            <p:nvPr/>
          </p:nvCxnSpPr>
          <p:spPr bwMode="auto">
            <a:xfrm>
              <a:off x="2428434" y="1777181"/>
              <a:ext cx="587611" cy="28759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08" name="Straight Arrow Connector 207"/>
            <p:cNvCxnSpPr/>
            <p:nvPr/>
          </p:nvCxnSpPr>
          <p:spPr bwMode="auto">
            <a:xfrm rot="10800000" flipV="1">
              <a:off x="1895168" y="2175387"/>
              <a:ext cx="1216742" cy="60468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 bwMode="auto">
            <a:xfrm flipV="1">
              <a:off x="1895167" y="2418735"/>
              <a:ext cx="1323603" cy="51619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 bwMode="auto">
            <a:xfrm rot="10800000" flipV="1">
              <a:off x="1895167" y="2652157"/>
              <a:ext cx="1372256" cy="45823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16" name="Straight Arrow Connector 215"/>
            <p:cNvCxnSpPr/>
            <p:nvPr/>
          </p:nvCxnSpPr>
          <p:spPr bwMode="auto">
            <a:xfrm rot="10800000" flipV="1">
              <a:off x="1895166" y="3473245"/>
              <a:ext cx="620488" cy="16223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18" name="Straight Arrow Connector 217"/>
            <p:cNvCxnSpPr/>
            <p:nvPr/>
          </p:nvCxnSpPr>
          <p:spPr bwMode="auto">
            <a:xfrm rot="10800000">
              <a:off x="1895168" y="3782961"/>
              <a:ext cx="620487" cy="15485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 rot="16200000">
              <a:off x="1214097" y="2795173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900" dirty="0" smtClean="0"/>
                <a:t>Tape</a:t>
              </a:r>
            </a:p>
            <a:p>
              <a:pPr algn="ctr"/>
              <a:r>
                <a:rPr lang="en-GB" sz="900" dirty="0" smtClean="0"/>
                <a:t> Storage</a:t>
              </a:r>
              <a:endParaRPr lang="en-US" sz="900" dirty="0"/>
            </a:p>
          </p:txBody>
        </p:sp>
        <p:sp>
          <p:nvSpPr>
            <p:cNvPr id="220" name="TextBox 219"/>
            <p:cNvSpPr txBox="1"/>
            <p:nvPr/>
          </p:nvSpPr>
          <p:spPr>
            <a:xfrm rot="16200000">
              <a:off x="1178117" y="3560759"/>
              <a:ext cx="647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Central </a:t>
              </a:r>
            </a:p>
            <a:p>
              <a:pPr algn="ctr"/>
              <a:r>
                <a:rPr lang="en-GB" sz="900" dirty="0" smtClean="0"/>
                <a:t>Services</a:t>
              </a:r>
              <a:endParaRPr lang="en-US" sz="900" dirty="0"/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1317249" y="2430978"/>
              <a:ext cx="423062" cy="1863313"/>
            </a:xfrm>
            <a:prstGeom prst="rect">
              <a:avLst/>
            </a:prstGeom>
            <a:noFill/>
            <a:ln w="19050" cap="flat" cmpd="sng" algn="ctr">
              <a:solidFill>
                <a:srgbClr val="308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 rot="16200000">
              <a:off x="1465557" y="3289282"/>
              <a:ext cx="7360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>
                  <a:solidFill>
                    <a:srgbClr val="2E8A00"/>
                  </a:solidFill>
                </a:rPr>
                <a:t>Production</a:t>
              </a:r>
              <a:endParaRPr lang="en-US" sz="900" dirty="0">
                <a:solidFill>
                  <a:srgbClr val="2E8A00"/>
                </a:solidFill>
              </a:endParaRPr>
            </a:p>
          </p:txBody>
        </p:sp>
        <p:cxnSp>
          <p:nvCxnSpPr>
            <p:cNvPr id="226" name="Straight Arrow Connector 225"/>
            <p:cNvCxnSpPr/>
            <p:nvPr/>
          </p:nvCxnSpPr>
          <p:spPr bwMode="auto">
            <a:xfrm rot="5400000" flipH="1" flipV="1">
              <a:off x="3804568" y="2844403"/>
              <a:ext cx="384491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8" name="Straight Arrow Connector 227"/>
            <p:cNvCxnSpPr/>
            <p:nvPr/>
          </p:nvCxnSpPr>
          <p:spPr bwMode="auto">
            <a:xfrm rot="5400000" flipH="1" flipV="1">
              <a:off x="4027857" y="2771189"/>
              <a:ext cx="367151" cy="16376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0" name="Straight Arrow Connector 229"/>
            <p:cNvCxnSpPr/>
            <p:nvPr/>
          </p:nvCxnSpPr>
          <p:spPr bwMode="auto">
            <a:xfrm rot="16200000" flipV="1">
              <a:off x="3608754" y="2782119"/>
              <a:ext cx="385286" cy="12536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31" name="TextBox 230"/>
            <p:cNvSpPr txBox="1"/>
            <p:nvPr/>
          </p:nvSpPr>
          <p:spPr>
            <a:xfrm>
              <a:off x="2249129" y="928151"/>
              <a:ext cx="72267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300 clients nodes</a:t>
              </a:r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3016045" y="3073135"/>
            <a:ext cx="4028732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600" dirty="0" smtClean="0">
                <a:solidFill>
                  <a:srgbClr val="C00000"/>
                </a:solidFill>
              </a:rPr>
              <a:t>OUTDATED!!!</a:t>
            </a:r>
            <a:endParaRPr lang="en-US" sz="46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87768" y="649749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3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Test Setup -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Diskservers with hardware problems are retired (</a:t>
            </a:r>
            <a:r>
              <a:rPr lang="en-GB" sz="1800" dirty="0" smtClean="0">
                <a:solidFill>
                  <a:srgbClr val="C00000"/>
                </a:solidFill>
              </a:rPr>
              <a:t>Good testing for admin tools </a:t>
            </a:r>
            <a:r>
              <a:rPr lang="en-GB" sz="1800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r>
              <a:rPr lang="en-GB" sz="1800" dirty="0" smtClean="0">
                <a:sym typeface="Wingdings" pitchFamily="2" charset="2"/>
              </a:rPr>
              <a:t>)</a:t>
            </a:r>
          </a:p>
          <a:p>
            <a:r>
              <a:rPr lang="en-GB" sz="1800" dirty="0" smtClean="0">
                <a:sym typeface="Wingdings" pitchFamily="2" charset="2"/>
              </a:rPr>
              <a:t>ORACLE database for the stager is:</a:t>
            </a:r>
          </a:p>
          <a:p>
            <a:pPr lvl="1"/>
            <a:r>
              <a:rPr lang="en-GB" sz="1800" dirty="0" smtClean="0">
                <a:sym typeface="Wingdings" pitchFamily="2" charset="2"/>
              </a:rPr>
              <a:t>Less powerful than production</a:t>
            </a:r>
          </a:p>
          <a:p>
            <a:pPr lvl="1"/>
            <a:r>
              <a:rPr lang="en-GB" sz="1800" dirty="0" smtClean="0">
                <a:sym typeface="Wingdings" pitchFamily="2" charset="2"/>
              </a:rPr>
              <a:t>Runs on a single node (Why? Provides more detailed deadlock trace files)</a:t>
            </a:r>
          </a:p>
          <a:p>
            <a:r>
              <a:rPr lang="en-GB" sz="1800" dirty="0" smtClean="0">
                <a:sym typeface="Wingdings" pitchFamily="2" charset="2"/>
              </a:rPr>
              <a:t>Runs the </a:t>
            </a:r>
            <a:r>
              <a:rPr lang="en-GB" sz="1800" dirty="0" smtClean="0">
                <a:solidFill>
                  <a:srgbClr val="2E8A00"/>
                </a:solidFill>
                <a:sym typeface="Wingdings" pitchFamily="2" charset="2"/>
              </a:rPr>
              <a:t>lemon-sensor-</a:t>
            </a:r>
            <a:r>
              <a:rPr lang="en-GB" sz="1800" dirty="0" err="1" smtClean="0">
                <a:solidFill>
                  <a:srgbClr val="2E8A00"/>
                </a:solidFill>
                <a:sym typeface="Wingdings" pitchFamily="2" charset="2"/>
              </a:rPr>
              <a:t>castormon</a:t>
            </a:r>
            <a:r>
              <a:rPr lang="en-GB" sz="1800" dirty="0" smtClean="0">
                <a:sym typeface="Wingdings" pitchFamily="2" charset="2"/>
              </a:rPr>
              <a:t>.</a:t>
            </a:r>
          </a:p>
          <a:p>
            <a:pPr lvl="1"/>
            <a:r>
              <a:rPr lang="en-GB" sz="1800" dirty="0" smtClean="0">
                <a:sym typeface="Wingdings" pitchFamily="2" charset="2"/>
              </a:rPr>
              <a:t>Provides detailed profiling of memory, file descriptor usage, thread activity, </a:t>
            </a:r>
            <a:r>
              <a:rPr lang="en-GB" sz="1800" dirty="0" err="1" smtClean="0">
                <a:sym typeface="Wingdings" pitchFamily="2" charset="2"/>
              </a:rPr>
              <a:t>nb</a:t>
            </a:r>
            <a:r>
              <a:rPr lang="en-GB" sz="1800" dirty="0" smtClean="0">
                <a:sym typeface="Wingdings" pitchFamily="2" charset="2"/>
              </a:rPr>
              <a:t> core dumps and key performance indicators.</a:t>
            </a:r>
          </a:p>
          <a:p>
            <a:r>
              <a:rPr lang="en-GB" sz="1800" dirty="0" smtClean="0">
                <a:sym typeface="Wingdings" pitchFamily="2" charset="2"/>
              </a:rPr>
              <a:t>Access to 300 dedicated </a:t>
            </a:r>
            <a:r>
              <a:rPr lang="en-GB" sz="1800" dirty="0" err="1" smtClean="0">
                <a:sym typeface="Wingdings" pitchFamily="2" charset="2"/>
              </a:rPr>
              <a:t>lxbatch</a:t>
            </a:r>
            <a:r>
              <a:rPr lang="en-GB" sz="1800" dirty="0" smtClean="0">
                <a:sym typeface="Wingdings" pitchFamily="2" charset="2"/>
              </a:rPr>
              <a:t> nodes, 4-8 cores each.</a:t>
            </a:r>
          </a:p>
          <a:p>
            <a:pPr lvl="1"/>
            <a:r>
              <a:rPr lang="en-GB" sz="1800" dirty="0" smtClean="0">
                <a:sym typeface="Wingdings" pitchFamily="2" charset="2"/>
              </a:rPr>
              <a:t>Heavily dependant on resource allocation plans.</a:t>
            </a:r>
          </a:p>
          <a:p>
            <a:pPr lvl="1"/>
            <a:r>
              <a:rPr lang="en-GB" sz="1800" dirty="0" smtClean="0">
                <a:sym typeface="Wingdings" pitchFamily="2" charset="2"/>
              </a:rPr>
              <a:t>On average the stress test runs with 100 nodes.</a:t>
            </a:r>
          </a:p>
          <a:p>
            <a:endParaRPr lang="en-GB" sz="1800" dirty="0" smtClean="0"/>
          </a:p>
          <a:p>
            <a:r>
              <a:rPr lang="en-GB" sz="1800" dirty="0" smtClean="0"/>
              <a:t>Future plans:</a:t>
            </a:r>
          </a:p>
          <a:p>
            <a:pPr lvl="1"/>
            <a:r>
              <a:rPr lang="en-GB" sz="1800" dirty="0" smtClean="0"/>
              <a:t>Installation of an additional 20 diskservers for SLC5 tests.</a:t>
            </a:r>
          </a:p>
          <a:p>
            <a:pPr lvl="1"/>
            <a:r>
              <a:rPr lang="en-GB" sz="1800" dirty="0" smtClean="0"/>
              <a:t>Split of resources into 2 stress test setups (SLC4, SLC5, 2.1.[8|9])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87768" y="649749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4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rgbClr val="2E8A00"/>
                </a:solidFill>
              </a:rPr>
              <a:t>Several categories of tests</a:t>
            </a:r>
            <a:r>
              <a:rPr lang="en-GB" sz="1800" dirty="0" smtClean="0"/>
              <a:t>:</a:t>
            </a:r>
          </a:p>
          <a:p>
            <a:pPr lvl="1"/>
            <a:r>
              <a:rPr lang="en-GB" sz="1800" dirty="0" smtClean="0"/>
              <a:t>Throughput tests, maximum IO rates.</a:t>
            </a:r>
          </a:p>
          <a:p>
            <a:pPr lvl="1"/>
            <a:r>
              <a:rPr lang="en-GB" sz="1800" dirty="0" smtClean="0"/>
              <a:t>Database loading tests, max ops/sec.</a:t>
            </a:r>
          </a:p>
          <a:p>
            <a:pPr lvl="1"/>
            <a:r>
              <a:rPr lang="en-GB" sz="1800" dirty="0" smtClean="0"/>
              <a:t>Scheduling throughput.</a:t>
            </a:r>
          </a:p>
          <a:p>
            <a:pPr lvl="1"/>
            <a:r>
              <a:rPr lang="en-GB" sz="1800" dirty="0" smtClean="0"/>
              <a:t>Dedicated activity tests.</a:t>
            </a:r>
          </a:p>
          <a:p>
            <a:pPr lvl="2"/>
            <a:endParaRPr lang="en-GB" sz="700" dirty="0" smtClean="0"/>
          </a:p>
          <a:p>
            <a:r>
              <a:rPr lang="en-GB" sz="1800" dirty="0" smtClean="0">
                <a:solidFill>
                  <a:srgbClr val="2E8A00"/>
                </a:solidFill>
              </a:rPr>
              <a:t>Throughput tests</a:t>
            </a:r>
            <a:r>
              <a:rPr lang="en-GB" sz="1800" dirty="0" smtClean="0"/>
              <a:t>:</a:t>
            </a:r>
          </a:p>
          <a:p>
            <a:pPr lvl="1"/>
            <a:r>
              <a:rPr lang="en-GB" sz="1800" dirty="0" smtClean="0"/>
              <a:t>Require enough clients to saturation diskserver connectivity.</a:t>
            </a:r>
          </a:p>
          <a:p>
            <a:pPr lvl="1"/>
            <a:r>
              <a:rPr lang="en-GB" sz="1800" dirty="0" smtClean="0"/>
              <a:t>File writing, 100M, 2G, 10G in a loop.</a:t>
            </a:r>
          </a:p>
          <a:p>
            <a:pPr lvl="1"/>
            <a:r>
              <a:rPr lang="en-GB" sz="1800" dirty="0" smtClean="0"/>
              <a:t>Depending on the test case, files maybe deleted or read (0..n) times after creation, from the same service class or different service classes.</a:t>
            </a:r>
          </a:p>
          <a:p>
            <a:pPr lvl="1"/>
            <a:r>
              <a:rPr lang="en-GB" sz="1800" dirty="0" smtClean="0"/>
              <a:t>Tape is involved when appropriate.</a:t>
            </a:r>
          </a:p>
          <a:p>
            <a:pPr lvl="1"/>
            <a:endParaRPr lang="en-GB" sz="700" dirty="0" smtClean="0"/>
          </a:p>
          <a:p>
            <a:r>
              <a:rPr lang="en-GB" sz="1800" dirty="0" smtClean="0">
                <a:solidFill>
                  <a:srgbClr val="2E8A00"/>
                </a:solidFill>
              </a:rPr>
              <a:t>Database load tests</a:t>
            </a:r>
            <a:r>
              <a:rPr lang="en-GB" sz="1800" dirty="0" smtClean="0"/>
              <a:t>:</a:t>
            </a:r>
          </a:p>
          <a:p>
            <a:pPr lvl="1"/>
            <a:r>
              <a:rPr lang="en-GB" sz="1800" dirty="0" smtClean="0"/>
              <a:t>Designed to stress the stager database.</a:t>
            </a:r>
          </a:p>
          <a:p>
            <a:pPr lvl="1"/>
            <a:r>
              <a:rPr lang="en-GB" sz="1800" dirty="0" smtClean="0"/>
              <a:t>Exposes row lock contention and potential deadlocks.</a:t>
            </a:r>
          </a:p>
          <a:p>
            <a:pPr lvl="1"/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87768" y="649749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5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tests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1800" dirty="0" smtClean="0"/>
              <a:t>Requires very few physical clients, but many threads!!</a:t>
            </a:r>
          </a:p>
          <a:p>
            <a:pPr lvl="1"/>
            <a:r>
              <a:rPr lang="en-GB" sz="1800" dirty="0" smtClean="0"/>
              <a:t>Typical test, mass file queries on a list of files.</a:t>
            </a:r>
          </a:p>
          <a:p>
            <a:pPr lvl="1"/>
            <a:endParaRPr lang="en-GB" sz="500" dirty="0" smtClean="0"/>
          </a:p>
          <a:p>
            <a:r>
              <a:rPr lang="en-GB" sz="1800" dirty="0" smtClean="0">
                <a:solidFill>
                  <a:srgbClr val="2E8A00"/>
                </a:solidFill>
              </a:rPr>
              <a:t>Scheduling throughput:</a:t>
            </a:r>
          </a:p>
          <a:p>
            <a:pPr lvl="1"/>
            <a:r>
              <a:rPr lang="en-GB" sz="1800" dirty="0" smtClean="0"/>
              <a:t>Designed to reach LSF’s maximum submission rate of 20 jobs per second.</a:t>
            </a:r>
          </a:p>
          <a:p>
            <a:pPr lvl="1"/>
            <a:r>
              <a:rPr lang="en-GB" sz="1800" dirty="0" smtClean="0"/>
              <a:t>Very small files, 3k but 1000’s of clients. x2 the number of available job slots.</a:t>
            </a:r>
          </a:p>
          <a:p>
            <a:pPr lvl="1"/>
            <a:r>
              <a:rPr lang="en-GB" sz="1800" dirty="0" smtClean="0"/>
              <a:t>Includes </a:t>
            </a:r>
            <a:r>
              <a:rPr lang="en-GB" sz="1800" dirty="0" err="1" smtClean="0"/>
              <a:t>replicationOnClose</a:t>
            </a:r>
            <a:r>
              <a:rPr lang="en-GB" sz="1800" dirty="0" smtClean="0"/>
              <a:t> functionality tests D2T0.</a:t>
            </a:r>
          </a:p>
          <a:p>
            <a:pPr lvl="1"/>
            <a:endParaRPr lang="en-GB" sz="500" dirty="0" smtClean="0"/>
          </a:p>
          <a:p>
            <a:r>
              <a:rPr lang="en-GB" sz="1800" dirty="0" smtClean="0">
                <a:solidFill>
                  <a:srgbClr val="2E8A00"/>
                </a:solidFill>
              </a:rPr>
              <a:t>Dedicated activity tests:</a:t>
            </a:r>
          </a:p>
          <a:p>
            <a:pPr lvl="1"/>
            <a:r>
              <a:rPr lang="en-GB" sz="1800" dirty="0" smtClean="0"/>
              <a:t>Repack.</a:t>
            </a:r>
          </a:p>
          <a:p>
            <a:pPr lvl="1"/>
            <a:r>
              <a:rPr lang="en-GB" sz="1800" dirty="0" smtClean="0"/>
              <a:t>Tape both migration and recall.</a:t>
            </a:r>
          </a:p>
          <a:p>
            <a:pPr lvl="1"/>
            <a:r>
              <a:rPr lang="en-GB" sz="1800" dirty="0" smtClean="0"/>
              <a:t>Race condition tests (small no of files, random commands)</a:t>
            </a:r>
          </a:p>
          <a:p>
            <a:pPr lvl="1"/>
            <a:r>
              <a:rPr lang="en-GB" sz="1800" dirty="0" smtClean="0"/>
              <a:t>Diskserver draining tools.</a:t>
            </a:r>
          </a:p>
          <a:p>
            <a:pPr lvl="1"/>
            <a:r>
              <a:rPr lang="en-GB" sz="1800" dirty="0" smtClean="0"/>
              <a:t>The killer! </a:t>
            </a:r>
          </a:p>
          <a:p>
            <a:pPr lvl="2"/>
            <a:r>
              <a:rPr lang="en-GB" sz="1800" dirty="0" smtClean="0"/>
              <a:t>As many tests as possible running simultaneously, all service classes used, all job slots occupied.</a:t>
            </a:r>
          </a:p>
          <a:p>
            <a:pPr lvl="1">
              <a:buNone/>
            </a:pP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87768" y="649749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6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Many test scripts exist (</a:t>
            </a:r>
            <a:r>
              <a:rPr lang="en-GB" sz="1800" dirty="0" smtClean="0">
                <a:solidFill>
                  <a:srgbClr val="2E8A00"/>
                </a:solidFill>
              </a:rPr>
              <a:t>/</a:t>
            </a:r>
            <a:r>
              <a:rPr lang="en-GB" sz="1800" dirty="0" err="1" smtClean="0">
                <a:solidFill>
                  <a:srgbClr val="2E8A00"/>
                </a:solidFill>
              </a:rPr>
              <a:t>afs</a:t>
            </a:r>
            <a:r>
              <a:rPr lang="en-GB" sz="1800" dirty="0" smtClean="0">
                <a:solidFill>
                  <a:srgbClr val="2E8A00"/>
                </a:solidFill>
              </a:rPr>
              <a:t>/cern.ch/project/castor/</a:t>
            </a:r>
            <a:r>
              <a:rPr lang="en-GB" sz="1800" dirty="0" err="1" smtClean="0">
                <a:solidFill>
                  <a:srgbClr val="2E8A00"/>
                </a:solidFill>
              </a:rPr>
              <a:t>stresstest</a:t>
            </a:r>
            <a:r>
              <a:rPr lang="en-GB" sz="1800" dirty="0" smtClean="0"/>
              <a:t>)</a:t>
            </a:r>
          </a:p>
          <a:p>
            <a:pPr lvl="1"/>
            <a:r>
              <a:rPr lang="en-GB" sz="1400" dirty="0" smtClean="0"/>
              <a:t>Heavily customized to the CERN environment.</a:t>
            </a:r>
          </a:p>
          <a:p>
            <a:pPr lvl="1"/>
            <a:r>
              <a:rPr lang="en-GB" sz="1400" dirty="0" smtClean="0"/>
              <a:t>Each test should run for 24-48 hours.</a:t>
            </a:r>
          </a:p>
          <a:p>
            <a:r>
              <a:rPr lang="en-GB" sz="1800" dirty="0" smtClean="0"/>
              <a:t>Requires expert knowledge. There is no green light at the end!</a:t>
            </a:r>
          </a:p>
          <a:p>
            <a:r>
              <a:rPr lang="en-GB" sz="1800" dirty="0" smtClean="0"/>
              <a:t>Not all elements of CASTOR are tested!</a:t>
            </a:r>
          </a:p>
          <a:p>
            <a:r>
              <a:rPr lang="en-GB" sz="1800" dirty="0" smtClean="0"/>
              <a:t>Tests are customized for each CASTOR version.</a:t>
            </a:r>
          </a:p>
          <a:p>
            <a:pPr lvl="1">
              <a:buNone/>
            </a:pPr>
            <a:endParaRPr lang="en-GB" sz="1400" dirty="0" smtClean="0"/>
          </a:p>
          <a:p>
            <a:r>
              <a:rPr lang="en-GB" sz="1800" dirty="0" smtClean="0"/>
              <a:t>Requires effort to find bugs!</a:t>
            </a:r>
          </a:p>
          <a:p>
            <a:pPr lvl="1"/>
            <a:r>
              <a:rPr lang="en-GB" sz="1400" dirty="0" smtClean="0"/>
              <a:t>Looking at database states.</a:t>
            </a:r>
          </a:p>
          <a:p>
            <a:pPr lvl="1"/>
            <a:r>
              <a:rPr lang="en-GB" sz="1400" dirty="0" smtClean="0"/>
              <a:t>Reviewing errors in log files.</a:t>
            </a:r>
          </a:p>
          <a:p>
            <a:pPr lvl="1"/>
            <a:r>
              <a:rPr lang="en-GB" sz="1400" dirty="0" smtClean="0"/>
              <a:t>Hunting for inconsistencies.</a:t>
            </a:r>
          </a:p>
          <a:p>
            <a:pPr lvl="1"/>
            <a:r>
              <a:rPr lang="en-GB" sz="1400" dirty="0" smtClean="0"/>
              <a:t>Reviewing monitoring information.</a:t>
            </a:r>
          </a:p>
          <a:p>
            <a:pPr lvl="1">
              <a:buNone/>
            </a:pP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87768" y="649749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7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5285</TotalTime>
  <Words>858</Words>
  <PresentationFormat>On-screen Show (4:3)</PresentationFormat>
  <Paragraphs>190</Paragraphs>
  <Slides>10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1_Default Design</vt:lpstr>
      <vt:lpstr>Image</vt:lpstr>
      <vt:lpstr>Load Testing</vt:lpstr>
      <vt:lpstr>Outline</vt:lpstr>
      <vt:lpstr>Certification Setup (CERT2)</vt:lpstr>
      <vt:lpstr>Certification Setup - Notes</vt:lpstr>
      <vt:lpstr>Stress Test Setup - ITDC</vt:lpstr>
      <vt:lpstr>Stress Test Setup - Notes</vt:lpstr>
      <vt:lpstr>Current tests</vt:lpstr>
      <vt:lpstr>Current tests II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for multithreading</dc:title>
  <cp:lastModifiedBy>waldron</cp:lastModifiedBy>
  <cp:revision>253</cp:revision>
  <dcterms:modified xsi:type="dcterms:W3CDTF">2009-02-18T14:55:08Z</dcterms:modified>
</cp:coreProperties>
</file>