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1" r:id="rId2"/>
    <p:sldId id="272" r:id="rId3"/>
    <p:sldId id="274" r:id="rId4"/>
    <p:sldId id="284" r:id="rId5"/>
    <p:sldId id="292" r:id="rId6"/>
    <p:sldId id="293" r:id="rId7"/>
    <p:sldId id="280" r:id="rId8"/>
    <p:sldId id="295" r:id="rId9"/>
    <p:sldId id="273" r:id="rId10"/>
    <p:sldId id="296" r:id="rId11"/>
    <p:sldId id="297" r:id="rId12"/>
    <p:sldId id="279" r:id="rId13"/>
    <p:sldId id="301" r:id="rId14"/>
    <p:sldId id="305" r:id="rId15"/>
    <p:sldId id="304" r:id="rId16"/>
    <p:sldId id="306" r:id="rId17"/>
    <p:sldId id="307" r:id="rId18"/>
  </p:sldIdLst>
  <p:sldSz cx="9144000" cy="6858000" type="screen4x3"/>
  <p:notesSz cx="7772400" cy="10058400"/>
  <p:defaultTextStyle>
    <a:defPPr>
      <a:defRPr lang="en-GB"/>
    </a:defPPr>
    <a:lvl1pPr algn="l" defTabSz="457200" rtl="0" fontAlgn="base" hangingPunct="0">
      <a:lnSpc>
        <a:spcPct val="9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1pPr>
    <a:lvl2pPr marL="431800" indent="-215900" algn="l" defTabSz="457200" rtl="0" fontAlgn="base" hangingPunct="0">
      <a:lnSpc>
        <a:spcPct val="9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2pPr>
    <a:lvl3pPr marL="647700" indent="-215900" algn="l" defTabSz="457200" rtl="0" fontAlgn="base" hangingPunct="0">
      <a:lnSpc>
        <a:spcPct val="9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3pPr>
    <a:lvl4pPr marL="863600" indent="-215900" algn="l" defTabSz="457200" rtl="0" fontAlgn="base" hangingPunct="0">
      <a:lnSpc>
        <a:spcPct val="9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4pPr>
    <a:lvl5pPr marL="1079500" indent="-215900" algn="l" defTabSz="457200" rtl="0" fontAlgn="base" hangingPunct="0">
      <a:lnSpc>
        <a:spcPct val="9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99"/>
    <a:srgbClr val="EEB500"/>
    <a:srgbClr val="FFC305"/>
    <a:srgbClr val="DAA600"/>
    <a:srgbClr val="B7F7BD"/>
    <a:srgbClr val="B2B2B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56" autoAdjust="0"/>
    <p:restoredTop sz="94660"/>
  </p:normalViewPr>
  <p:slideViewPr>
    <p:cSldViewPr>
      <p:cViewPr varScale="1">
        <p:scale>
          <a:sx n="82" d="100"/>
          <a:sy n="82" d="100"/>
        </p:scale>
        <p:origin x="-102" y="-4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004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Users\t\timbell\Documents\tape\tape%20data%20for%20ccrc%20may%2008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Users\t\timbell\Documents\excel\tape%20distribution%20and%20repac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 lang="en-GB"/>
            </a:pPr>
            <a:r>
              <a:rPr lang="en-US"/>
              <a:t>Average Filesize</a:t>
            </a:r>
            <a:r>
              <a:rPr lang="en-US" baseline="0"/>
              <a:t> per VO</a:t>
            </a:r>
            <a:endParaRPr lang="en-US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Sheet1!$K$1</c:f>
              <c:strCache>
                <c:ptCount val="1"/>
                <c:pt idx="0">
                  <c:v>filesize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alice</c:v>
                </c:pt>
                <c:pt idx="1">
                  <c:v>atlas</c:v>
                </c:pt>
                <c:pt idx="2">
                  <c:v>cms</c:v>
                </c:pt>
                <c:pt idx="3">
                  <c:v>compass</c:v>
                </c:pt>
                <c:pt idx="4">
                  <c:v>lhcb</c:v>
                </c:pt>
                <c:pt idx="5">
                  <c:v>na48</c:v>
                </c:pt>
                <c:pt idx="6">
                  <c:v>other</c:v>
                </c:pt>
                <c:pt idx="7">
                  <c:v>user</c:v>
                </c:pt>
              </c:strCache>
            </c:strRef>
          </c:cat>
          <c:val>
            <c:numRef>
              <c:f>Sheet1!$K$2:$K$9</c:f>
              <c:numCache>
                <c:formatCode>General</c:formatCode>
                <c:ptCount val="8"/>
                <c:pt idx="0">
                  <c:v>204.24680464411767</c:v>
                </c:pt>
                <c:pt idx="1">
                  <c:v>155.20904114379482</c:v>
                </c:pt>
                <c:pt idx="2">
                  <c:v>2858.8003167182083</c:v>
                </c:pt>
                <c:pt idx="3">
                  <c:v>893.28948344961111</c:v>
                </c:pt>
                <c:pt idx="4">
                  <c:v>220.62930055447924</c:v>
                </c:pt>
                <c:pt idx="5">
                  <c:v>74.364535721954653</c:v>
                </c:pt>
                <c:pt idx="6">
                  <c:v>191.28400870017492</c:v>
                </c:pt>
                <c:pt idx="7">
                  <c:v>114.63660287661563</c:v>
                </c:pt>
              </c:numCache>
            </c:numRef>
          </c:val>
        </c:ser>
        <c:axId val="87163648"/>
        <c:axId val="87165184"/>
      </c:barChart>
      <c:catAx>
        <c:axId val="87163648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87165184"/>
        <c:crosses val="autoZero"/>
        <c:auto val="1"/>
        <c:lblAlgn val="ctr"/>
        <c:lblOffset val="100"/>
      </c:catAx>
      <c:valAx>
        <c:axId val="8716518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GB"/>
                </a:pPr>
                <a:r>
                  <a:rPr lang="en-US"/>
                  <a:t>MB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87163648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 lang="en-US"/>
            </a:pPr>
            <a:r>
              <a:rPr lang="en-US"/>
              <a:t>Typical Drive Performance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0067745996036208"/>
          <c:y val="0.16547619047619175"/>
          <c:w val="0.86510056778616951"/>
          <c:h val="0.63207005374328606"/>
        </c:manualLayout>
      </c:layout>
      <c:scatterChart>
        <c:scatterStyle val="lineMarker"/>
        <c:ser>
          <c:idx val="0"/>
          <c:order val="0"/>
          <c:tx>
            <c:v>Mbytes/s</c:v>
          </c:tx>
          <c:marker>
            <c:symbol val="none"/>
          </c:marker>
          <c:xVal>
            <c:numRef>
              <c:f>Performance!$A$2:$A$16</c:f>
              <c:numCache>
                <c:formatCode>General</c:formatCode>
                <c:ptCount val="15"/>
                <c:pt idx="0">
                  <c:v>0.25</c:v>
                </c:pt>
                <c:pt idx="1">
                  <c:v>0.5</c:v>
                </c:pt>
                <c:pt idx="2">
                  <c:v>1</c:v>
                </c:pt>
                <c:pt idx="3">
                  <c:v>2</c:v>
                </c:pt>
                <c:pt idx="4">
                  <c:v>4</c:v>
                </c:pt>
                <c:pt idx="5">
                  <c:v>8</c:v>
                </c:pt>
                <c:pt idx="6">
                  <c:v>16</c:v>
                </c:pt>
                <c:pt idx="7">
                  <c:v>32</c:v>
                </c:pt>
                <c:pt idx="8">
                  <c:v>64</c:v>
                </c:pt>
                <c:pt idx="9">
                  <c:v>128</c:v>
                </c:pt>
                <c:pt idx="10">
                  <c:v>256</c:v>
                </c:pt>
                <c:pt idx="11">
                  <c:v>512</c:v>
                </c:pt>
                <c:pt idx="12">
                  <c:v>1024</c:v>
                </c:pt>
                <c:pt idx="13">
                  <c:v>2048</c:v>
                </c:pt>
                <c:pt idx="14">
                  <c:v>2500</c:v>
                </c:pt>
              </c:numCache>
            </c:numRef>
          </c:xVal>
          <c:yVal>
            <c:numRef>
              <c:f>Performance!$B$2:$B$16</c:f>
              <c:numCache>
                <c:formatCode>General</c:formatCode>
                <c:ptCount val="15"/>
                <c:pt idx="0">
                  <c:v>2.0000000000000014E-2</c:v>
                </c:pt>
                <c:pt idx="1">
                  <c:v>6.0000000000000032E-2</c:v>
                </c:pt>
                <c:pt idx="2">
                  <c:v>0.14000000000000001</c:v>
                </c:pt>
                <c:pt idx="3">
                  <c:v>0.28000000000000008</c:v>
                </c:pt>
                <c:pt idx="4">
                  <c:v>0.56000000000000005</c:v>
                </c:pt>
                <c:pt idx="5">
                  <c:v>1.1299999999999926</c:v>
                </c:pt>
                <c:pt idx="6">
                  <c:v>2.2200000000000002</c:v>
                </c:pt>
                <c:pt idx="7">
                  <c:v>4.22</c:v>
                </c:pt>
                <c:pt idx="8">
                  <c:v>7.84</c:v>
                </c:pt>
                <c:pt idx="9">
                  <c:v>13.66</c:v>
                </c:pt>
                <c:pt idx="10">
                  <c:v>27.49</c:v>
                </c:pt>
                <c:pt idx="11">
                  <c:v>44.95</c:v>
                </c:pt>
                <c:pt idx="12">
                  <c:v>65.72</c:v>
                </c:pt>
                <c:pt idx="13">
                  <c:v>89.04</c:v>
                </c:pt>
                <c:pt idx="14">
                  <c:v>93</c:v>
                </c:pt>
              </c:numCache>
            </c:numRef>
          </c:yVal>
        </c:ser>
        <c:ser>
          <c:idx val="2"/>
          <c:order val="1"/>
          <c:tx>
            <c:strRef>
              <c:f>Performance!$A$24</c:f>
              <c:strCache>
                <c:ptCount val="1"/>
                <c:pt idx="0">
                  <c:v>atlas</c:v>
                </c:pt>
              </c:strCache>
            </c:strRef>
          </c:tx>
          <c:xVal>
            <c:numRef>
              <c:f>Performance!$B$24</c:f>
              <c:numCache>
                <c:formatCode>General</c:formatCode>
                <c:ptCount val="1"/>
                <c:pt idx="0">
                  <c:v>1290.9000000000001</c:v>
                </c:pt>
              </c:numCache>
            </c:numRef>
          </c:xVal>
          <c:yVal>
            <c:numRef>
              <c:f>Performance!$C$24</c:f>
              <c:numCache>
                <c:formatCode>General</c:formatCode>
                <c:ptCount val="1"/>
                <c:pt idx="0">
                  <c:v>72</c:v>
                </c:pt>
              </c:numCache>
            </c:numRef>
          </c:yVal>
        </c:ser>
        <c:ser>
          <c:idx val="4"/>
          <c:order val="2"/>
          <c:tx>
            <c:strRef>
              <c:f>Performance!$A$26</c:f>
              <c:strCache>
                <c:ptCount val="1"/>
                <c:pt idx="0">
                  <c:v>lhcb</c:v>
                </c:pt>
              </c:strCache>
            </c:strRef>
          </c:tx>
          <c:xVal>
            <c:numRef>
              <c:f>Performance!$B$26</c:f>
              <c:numCache>
                <c:formatCode>General</c:formatCode>
                <c:ptCount val="1"/>
                <c:pt idx="0">
                  <c:v>1323.6</c:v>
                </c:pt>
              </c:numCache>
            </c:numRef>
          </c:xVal>
          <c:yVal>
            <c:numRef>
              <c:f>Performance!$C$26</c:f>
              <c:numCache>
                <c:formatCode>General</c:formatCode>
                <c:ptCount val="1"/>
                <c:pt idx="0">
                  <c:v>72</c:v>
                </c:pt>
              </c:numCache>
            </c:numRef>
          </c:yVal>
        </c:ser>
        <c:axId val="87211392"/>
        <c:axId val="87217664"/>
      </c:scatterChart>
      <c:valAx>
        <c:axId val="872113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File Size (MB)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87217664"/>
        <c:crosses val="autoZero"/>
        <c:crossBetween val="midCat"/>
      </c:valAx>
      <c:valAx>
        <c:axId val="8721766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US"/>
                </a:pPr>
                <a:r>
                  <a:rPr lang="en-US"/>
                  <a:t>Drive Speed (Mbytes/s)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87211392"/>
        <c:crosses val="autoZero"/>
        <c:crossBetween val="midCat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/>
      <c:scatterChart>
        <c:scatterStyle val="smoothMarker"/>
        <c:ser>
          <c:idx val="2"/>
          <c:order val="0"/>
          <c:tx>
            <c:strRef>
              <c:f>Time!$L$1</c:f>
              <c:strCache>
                <c:ptCount val="1"/>
                <c:pt idx="0">
                  <c:v>il,max80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Time!$L$2:$L$23</c:f>
              <c:numCache>
                <c:formatCode>0</c:formatCode>
                <c:ptCount val="22"/>
                <c:pt idx="0" formatCode="General">
                  <c:v>0</c:v>
                </c:pt>
                <c:pt idx="1">
                  <c:v>83.470370370370318</c:v>
                </c:pt>
                <c:pt idx="2">
                  <c:v>123.48333333333331</c:v>
                </c:pt>
                <c:pt idx="3">
                  <c:v>144.54467592592539</c:v>
                </c:pt>
                <c:pt idx="4">
                  <c:v>157.41828703703757</c:v>
                </c:pt>
                <c:pt idx="5">
                  <c:v>171.56203703703767</c:v>
                </c:pt>
                <c:pt idx="6">
                  <c:v>183.54583333333341</c:v>
                </c:pt>
                <c:pt idx="7">
                  <c:v>192.53009259259258</c:v>
                </c:pt>
                <c:pt idx="8">
                  <c:v>200.57430555555558</c:v>
                </c:pt>
                <c:pt idx="9">
                  <c:v>209.70208333333341</c:v>
                </c:pt>
                <c:pt idx="10">
                  <c:v>216.92106481481483</c:v>
                </c:pt>
                <c:pt idx="11">
                  <c:v>222.58287037037044</c:v>
                </c:pt>
                <c:pt idx="12">
                  <c:v>227.57013888888889</c:v>
                </c:pt>
                <c:pt idx="13">
                  <c:v>232.55023148148203</c:v>
                </c:pt>
                <c:pt idx="14">
                  <c:v>236.81273148148193</c:v>
                </c:pt>
                <c:pt idx="15">
                  <c:v>241.75694444444443</c:v>
                </c:pt>
                <c:pt idx="16">
                  <c:v>245.2731481481475</c:v>
                </c:pt>
                <c:pt idx="17">
                  <c:v>248.0645833333333</c:v>
                </c:pt>
                <c:pt idx="18">
                  <c:v>251.07129629629625</c:v>
                </c:pt>
                <c:pt idx="19">
                  <c:v>253.85555555555553</c:v>
                </c:pt>
                <c:pt idx="20">
                  <c:v>256.71874999999892</c:v>
                </c:pt>
                <c:pt idx="21">
                  <c:v>302.43657407407233</c:v>
                </c:pt>
              </c:numCache>
            </c:numRef>
          </c:xVal>
          <c:yVal>
            <c:numRef>
              <c:f>Time!$I$2:$I$23</c:f>
              <c:numCache>
                <c:formatCode>0%</c:formatCode>
                <c:ptCount val="22"/>
                <c:pt idx="0">
                  <c:v>0</c:v>
                </c:pt>
                <c:pt idx="1">
                  <c:v>0.27599297679495244</c:v>
                </c:pt>
                <c:pt idx="2">
                  <c:v>0.40829497461206282</c:v>
                </c:pt>
                <c:pt idx="3">
                  <c:v>0.47793384900109143</c:v>
                </c:pt>
                <c:pt idx="4">
                  <c:v>0.52050016608930849</c:v>
                </c:pt>
                <c:pt idx="5">
                  <c:v>0.56726616998054125</c:v>
                </c:pt>
                <c:pt idx="6">
                  <c:v>0.60689033360224065</c:v>
                </c:pt>
                <c:pt idx="7">
                  <c:v>0.63659659279646941</c:v>
                </c:pt>
                <c:pt idx="8">
                  <c:v>0.66319460921558793</c:v>
                </c:pt>
                <c:pt idx="9">
                  <c:v>0.69337540929151065</c:v>
                </c:pt>
                <c:pt idx="10">
                  <c:v>0.71724481564087006</c:v>
                </c:pt>
                <c:pt idx="11">
                  <c:v>0.73596545342381647</c:v>
                </c:pt>
                <c:pt idx="12">
                  <c:v>0.75245574906278179</c:v>
                </c:pt>
                <c:pt idx="13">
                  <c:v>0.76892231765766661</c:v>
                </c:pt>
                <c:pt idx="14">
                  <c:v>0.78301618184406185</c:v>
                </c:pt>
                <c:pt idx="15">
                  <c:v>0.79936411521852613</c:v>
                </c:pt>
                <c:pt idx="16">
                  <c:v>0.81099036682010162</c:v>
                </c:pt>
                <c:pt idx="17">
                  <c:v>0.8202201869691077</c:v>
                </c:pt>
                <c:pt idx="18">
                  <c:v>0.83016181844065862</c:v>
                </c:pt>
                <c:pt idx="19">
                  <c:v>0.83936791154558144</c:v>
                </c:pt>
                <c:pt idx="20">
                  <c:v>0.84883500213543672</c:v>
                </c:pt>
                <c:pt idx="21">
                  <c:v>1</c:v>
                </c:pt>
              </c:numCache>
            </c:numRef>
          </c:yVal>
          <c:smooth val="1"/>
        </c:ser>
        <c:ser>
          <c:idx val="4"/>
          <c:order val="1"/>
          <c:tx>
            <c:strRef>
              <c:f>Time!$N$1</c:f>
              <c:strCache>
                <c:ptCount val="1"/>
                <c:pt idx="0">
                  <c:v>aul,max25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xVal>
            <c:numRef>
              <c:f>Time!$N$2:$N$23</c:f>
              <c:numCache>
                <c:formatCode>0</c:formatCode>
                <c:ptCount val="22"/>
                <c:pt idx="0" formatCode="General">
                  <c:v>0</c:v>
                </c:pt>
                <c:pt idx="1">
                  <c:v>196.05439814814815</c:v>
                </c:pt>
                <c:pt idx="2">
                  <c:v>301.81446759259256</c:v>
                </c:pt>
                <c:pt idx="3">
                  <c:v>363.68216145833333</c:v>
                </c:pt>
                <c:pt idx="4">
                  <c:v>405.28780381944472</c:v>
                </c:pt>
                <c:pt idx="5">
                  <c:v>455.16163194444425</c:v>
                </c:pt>
                <c:pt idx="6">
                  <c:v>500.94649884259127</c:v>
                </c:pt>
                <c:pt idx="7">
                  <c:v>537.91600115740744</c:v>
                </c:pt>
                <c:pt idx="8">
                  <c:v>573.38514178240746</c:v>
                </c:pt>
                <c:pt idx="9">
                  <c:v>616.31882233796307</c:v>
                </c:pt>
                <c:pt idx="10">
                  <c:v>652.39917534722304</c:v>
                </c:pt>
                <c:pt idx="11">
                  <c:v>682.36336805555538</c:v>
                </c:pt>
                <c:pt idx="12">
                  <c:v>710.22570891203804</c:v>
                </c:pt>
                <c:pt idx="13">
                  <c:v>739.51387442129851</c:v>
                </c:pt>
                <c:pt idx="14">
                  <c:v>765.8365306712966</c:v>
                </c:pt>
                <c:pt idx="15">
                  <c:v>797.82439236111304</c:v>
                </c:pt>
                <c:pt idx="16">
                  <c:v>821.60839120370383</c:v>
                </c:pt>
                <c:pt idx="17">
                  <c:v>841.3116464120352</c:v>
                </c:pt>
                <c:pt idx="18">
                  <c:v>863.41947337963245</c:v>
                </c:pt>
                <c:pt idx="19">
                  <c:v>884.71119791666854</c:v>
                </c:pt>
                <c:pt idx="20">
                  <c:v>907.44934895833353</c:v>
                </c:pt>
                <c:pt idx="21">
                  <c:v>1490.706656423617</c:v>
                </c:pt>
              </c:numCache>
            </c:numRef>
          </c:xVal>
          <c:yVal>
            <c:numRef>
              <c:f>Time!$I$2:$I$23</c:f>
              <c:numCache>
                <c:formatCode>0%</c:formatCode>
                <c:ptCount val="22"/>
                <c:pt idx="0">
                  <c:v>0</c:v>
                </c:pt>
                <c:pt idx="1">
                  <c:v>0.27599297679495244</c:v>
                </c:pt>
                <c:pt idx="2">
                  <c:v>0.40829497461206282</c:v>
                </c:pt>
                <c:pt idx="3">
                  <c:v>0.47793384900109143</c:v>
                </c:pt>
                <c:pt idx="4">
                  <c:v>0.52050016608930849</c:v>
                </c:pt>
                <c:pt idx="5">
                  <c:v>0.56726616998054125</c:v>
                </c:pt>
                <c:pt idx="6">
                  <c:v>0.60689033360224065</c:v>
                </c:pt>
                <c:pt idx="7">
                  <c:v>0.63659659279646941</c:v>
                </c:pt>
                <c:pt idx="8">
                  <c:v>0.66319460921558793</c:v>
                </c:pt>
                <c:pt idx="9">
                  <c:v>0.69337540929151065</c:v>
                </c:pt>
                <c:pt idx="10">
                  <c:v>0.71724481564087006</c:v>
                </c:pt>
                <c:pt idx="11">
                  <c:v>0.73596545342381647</c:v>
                </c:pt>
                <c:pt idx="12">
                  <c:v>0.75245574906278179</c:v>
                </c:pt>
                <c:pt idx="13">
                  <c:v>0.76892231765766661</c:v>
                </c:pt>
                <c:pt idx="14">
                  <c:v>0.78301618184406185</c:v>
                </c:pt>
                <c:pt idx="15">
                  <c:v>0.79936411521852613</c:v>
                </c:pt>
                <c:pt idx="16">
                  <c:v>0.81099036682010162</c:v>
                </c:pt>
                <c:pt idx="17">
                  <c:v>0.8202201869691077</c:v>
                </c:pt>
                <c:pt idx="18">
                  <c:v>0.83016181844065862</c:v>
                </c:pt>
                <c:pt idx="19">
                  <c:v>0.83936791154558144</c:v>
                </c:pt>
                <c:pt idx="20">
                  <c:v>0.84883500213543672</c:v>
                </c:pt>
                <c:pt idx="21">
                  <c:v>1</c:v>
                </c:pt>
              </c:numCache>
            </c:numRef>
          </c:yVal>
          <c:smooth val="1"/>
        </c:ser>
        <c:axId val="49944064"/>
        <c:axId val="49945984"/>
      </c:scatterChart>
      <c:valAx>
        <c:axId val="49944064"/>
        <c:scaling>
          <c:orientation val="minMax"/>
          <c:min val="0"/>
        </c:scaling>
        <c:axPos val="b"/>
        <c:title>
          <c:tx>
            <c:rich>
              <a:bodyPr/>
              <a:lstStyle/>
              <a:p>
                <a:pPr>
                  <a:defRPr lang="en-GB"/>
                </a:pPr>
                <a:r>
                  <a:rPr lang="en-US"/>
                  <a:t>Days Taken Using 20 Drives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49945984"/>
        <c:crosses val="autoZero"/>
        <c:crossBetween val="midCat"/>
      </c:valAx>
      <c:valAx>
        <c:axId val="49945984"/>
        <c:scaling>
          <c:orientation val="minMax"/>
          <c:max val="1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GB"/>
                </a:pPr>
                <a:r>
                  <a:rPr lang="en-US"/>
                  <a:t>Repack Completed</a:t>
                </a:r>
              </a:p>
            </c:rich>
          </c:tx>
          <c:layout/>
        </c:title>
        <c:numFmt formatCode="0%" sourceLinked="0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49944064"/>
        <c:crosses val="autoZero"/>
        <c:crossBetween val="midCat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960788B-6A4E-42EB-85E1-F13EEED399DC}" type="datetimeFigureOut">
              <a:rPr lang="en-US"/>
              <a:pPr>
                <a:defRPr/>
              </a:pPr>
              <a:t>2/19/2009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2F0A78D-0189-43B9-8961-8AF9FD2B9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80DEE661-29B2-4B15-9718-8DEA3F7ED9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Steven Murray, October 2008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776DA-7D72-426D-99DB-A987416F170D}" type="slidenum">
              <a:rPr lang="en-GB"/>
              <a:pPr>
                <a:defRPr/>
              </a:pPr>
              <a:t>‹#›</a:t>
            </a:fld>
            <a:r>
              <a:rPr lang="en-GB"/>
              <a:t>/62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GB"/>
              <a:t>Steven Murray, October 2008			Slide </a:t>
            </a:r>
            <a:fld id="{A333F10E-3958-4C1C-80C2-58DB9CF14E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0"/>
            <a:ext cx="1903413" cy="60182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0"/>
            <a:ext cx="5562600" cy="60182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GB"/>
              <a:t>Steven Murray, October 2008			Slide </a:t>
            </a:r>
            <a:fld id="{E13BCB8B-28AC-41AA-82D5-54F316E3CC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5561013" cy="83661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066800"/>
            <a:ext cx="7542213" cy="4951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GB"/>
              <a:t>Steven Murray, October 2008			Slide </a:t>
            </a:r>
            <a:fld id="{B0BB8175-7642-413D-B94D-287BD2EA49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GB"/>
              <a:t>Steven Murray, October 2008			Slide </a:t>
            </a:r>
            <a:fld id="{2CB138FB-6CBD-4C1B-9578-D8B7209556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Steven Murray, October 2008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60F07-3615-4858-BAFC-E4F69C5AF133}" type="slidenum">
              <a:rPr lang="en-GB"/>
              <a:pPr>
                <a:defRPr/>
              </a:pPr>
              <a:t>‹#›</a:t>
            </a:fld>
            <a:r>
              <a:rPr lang="en-GB"/>
              <a:t>/62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066800"/>
            <a:ext cx="3694113" cy="4951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8113" y="1066800"/>
            <a:ext cx="3695700" cy="4951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Steven Murray, October 2008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F0FBC-1E98-46EB-85A4-F5D1E2F1A188}" type="slidenum">
              <a:rPr lang="en-GB"/>
              <a:pPr>
                <a:defRPr/>
              </a:pPr>
              <a:t>‹#›</a:t>
            </a:fld>
            <a:r>
              <a:rPr lang="en-GB"/>
              <a:t>/62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Steven Murray, October 2008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7F060-3A09-4E91-8B69-4F90DA4795B1}" type="slidenum">
              <a:rPr lang="en-GB"/>
              <a:pPr>
                <a:defRPr/>
              </a:pPr>
              <a:t>‹#›</a:t>
            </a:fld>
            <a:r>
              <a:rPr lang="en-GB"/>
              <a:t>/62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Steven Murray, October 2008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32649-1384-4A82-9093-E52C8A89960B}" type="slidenum">
              <a:rPr lang="en-GB"/>
              <a:pPr>
                <a:defRPr/>
              </a:pPr>
              <a:t>‹#›</a:t>
            </a:fld>
            <a:r>
              <a:rPr lang="en-GB"/>
              <a:t>/62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GB"/>
              <a:t>Steven Murray, October 2008			Slide </a:t>
            </a:r>
            <a:fld id="{E96EE488-F806-4902-A430-AE288BB9EB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GB"/>
              <a:t>Steven Murray, October 2008			Slide </a:t>
            </a:r>
            <a:fld id="{503CDD5B-336A-43B9-A6C3-2A0C19268C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GB"/>
              <a:t>Steven Murray, October 2008			Slide </a:t>
            </a:r>
            <a:fld id="{1F555C37-C1E4-48D0-B6E1-B14445E1DF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143000" y="0"/>
            <a:ext cx="8001000" cy="849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-503238" y="6111875"/>
            <a:ext cx="1828801" cy="113506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tIns="91440">
            <a:spAutoFit/>
          </a:bodyPr>
          <a:lstStyle/>
          <a:p>
            <a:pPr marL="346075" algn="r">
              <a:lnSpc>
                <a:spcPct val="98000"/>
              </a:lnSpc>
              <a:tabLst>
                <a:tab pos="723900" algn="l"/>
                <a:tab pos="1447800" algn="l"/>
              </a:tabLst>
              <a:defRPr/>
            </a:pPr>
            <a:r>
              <a:rPr lang="en-GB" sz="900">
                <a:solidFill>
                  <a:srgbClr val="000000"/>
                </a:solidFill>
                <a:latin typeface="Tahoma" pitchFamily="34" charset="0"/>
              </a:rPr>
              <a:t>CERN IT Department</a:t>
            </a:r>
          </a:p>
          <a:p>
            <a:pPr marL="346075" algn="r">
              <a:lnSpc>
                <a:spcPct val="98000"/>
              </a:lnSpc>
              <a:tabLst>
                <a:tab pos="723900" algn="l"/>
                <a:tab pos="1447800" algn="l"/>
              </a:tabLst>
              <a:defRPr/>
            </a:pPr>
            <a:r>
              <a:rPr lang="en-GB" sz="900">
                <a:solidFill>
                  <a:srgbClr val="000000"/>
                </a:solidFill>
                <a:latin typeface="Tahoma" pitchFamily="34" charset="0"/>
              </a:rPr>
              <a:t>CH-1211 Genève 23</a:t>
            </a:r>
          </a:p>
          <a:p>
            <a:pPr marL="346075" algn="r">
              <a:lnSpc>
                <a:spcPct val="98000"/>
              </a:lnSpc>
              <a:tabLst>
                <a:tab pos="723900" algn="l"/>
                <a:tab pos="1447800" algn="l"/>
              </a:tabLst>
              <a:defRPr/>
            </a:pPr>
            <a:r>
              <a:rPr lang="en-GB" sz="900">
                <a:solidFill>
                  <a:srgbClr val="000000"/>
                </a:solidFill>
                <a:latin typeface="Tahoma" pitchFamily="34" charset="0"/>
              </a:rPr>
              <a:t>Switzerland</a:t>
            </a:r>
          </a:p>
          <a:p>
            <a:pPr marL="346075" algn="r">
              <a:lnSpc>
                <a:spcPct val="98000"/>
              </a:lnSpc>
              <a:tabLst>
                <a:tab pos="723900" algn="l"/>
                <a:tab pos="1447800" algn="l"/>
              </a:tabLst>
              <a:defRPr/>
            </a:pPr>
            <a:r>
              <a:rPr lang="en-GB" sz="1100" b="1">
                <a:solidFill>
                  <a:srgbClr val="000000"/>
                </a:solidFill>
                <a:latin typeface="Tahoma" pitchFamily="34" charset="0"/>
              </a:rPr>
              <a:t>www.cern.ch/i</a:t>
            </a:r>
            <a:r>
              <a:rPr lang="en-GB" sz="1000" b="1">
                <a:solidFill>
                  <a:srgbClr val="000000"/>
                </a:solidFill>
                <a:latin typeface="Tahoma" pitchFamily="34" charset="0"/>
              </a:rPr>
              <a:t>t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0" y="0"/>
          <a:ext cx="1204913" cy="6096000"/>
        </p:xfrm>
        <a:graphic>
          <a:graphicData uri="http://schemas.openxmlformats.org/presentationml/2006/ole">
            <p:oleObj spid="_x0000_s1026" r:id="rId16" imgW="1800000" imgH="1800000" progId="">
              <p:embed/>
            </p:oleObj>
          </a:graphicData>
        </a:graphic>
      </p:graphicFrame>
      <p:sp>
        <p:nvSpPr>
          <p:cNvPr id="103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0"/>
            <a:ext cx="5561013" cy="83661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vert="horz" wrap="square" lIns="91440" tIns="9144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formatClick to edit Master title style</a:t>
            </a:r>
          </a:p>
        </p:txBody>
      </p:sp>
      <p:sp>
        <p:nvSpPr>
          <p:cNvPr id="103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066800"/>
            <a:ext cx="7542213" cy="495141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0"/>
            <a:r>
              <a:rPr lang="en-GB" smtClean="0"/>
              <a:t>Ninth Outline LevelClick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1616075" y="6324600"/>
            <a:ext cx="6475413" cy="45561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6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GB"/>
              <a:t>Steven Murray, October 2008</a:t>
            </a:r>
          </a:p>
        </p:txBody>
      </p:sp>
      <p:pic>
        <p:nvPicPr>
          <p:cNvPr id="1033" name="Picture 7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8559800" y="6118225"/>
            <a:ext cx="549275" cy="704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32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6556375" y="6391275"/>
            <a:ext cx="2128838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tabLst>
                <a:tab pos="723900" algn="l"/>
                <a:tab pos="1447800" algn="l"/>
              </a:tabLst>
              <a:defRPr sz="16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B7253460-54ED-4A1C-818E-B6ED523BDDA9}" type="slidenum">
              <a:rPr lang="en-GB"/>
              <a:pPr>
                <a:defRPr/>
              </a:pPr>
              <a:t>‹#›</a:t>
            </a:fld>
            <a:r>
              <a:rPr lang="en-GB"/>
              <a:t>/62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42" r:id="rId2"/>
    <p:sldLayoutId id="2147483938" r:id="rId3"/>
    <p:sldLayoutId id="2147483939" r:id="rId4"/>
    <p:sldLayoutId id="2147483940" r:id="rId5"/>
    <p:sldLayoutId id="2147483941" r:id="rId6"/>
    <p:sldLayoutId id="2147483943" r:id="rId7"/>
    <p:sldLayoutId id="2147483944" r:id="rId8"/>
    <p:sldLayoutId id="2147483945" r:id="rId9"/>
    <p:sldLayoutId id="2147483946" r:id="rId10"/>
    <p:sldLayoutId id="2147483947" r:id="rId11"/>
    <p:sldLayoutId id="2147483948" r:id="rId12"/>
  </p:sldLayoutIdLst>
  <p:hf sldNum="0" hdr="0" dt="0"/>
  <p:txStyles>
    <p:titleStyle>
      <a:lvl1pPr algn="ctr" defTabSz="457200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chemeClr val="bg1"/>
          </a:solidFill>
          <a:latin typeface="Arial" charset="0"/>
          <a:cs typeface="Arial Unicode MS" charset="0"/>
        </a:defRPr>
      </a:lvl2pPr>
      <a:lvl3pPr algn="ctr" defTabSz="457200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chemeClr val="bg1"/>
          </a:solidFill>
          <a:latin typeface="Arial" charset="0"/>
          <a:cs typeface="Arial Unicode MS" charset="0"/>
        </a:defRPr>
      </a:lvl3pPr>
      <a:lvl4pPr algn="ctr" defTabSz="457200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chemeClr val="bg1"/>
          </a:solidFill>
          <a:latin typeface="Arial" charset="0"/>
          <a:cs typeface="Arial Unicode MS" charset="0"/>
        </a:defRPr>
      </a:lvl4pPr>
      <a:lvl5pPr algn="ctr" defTabSz="457200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chemeClr val="bg1"/>
          </a:solidFill>
          <a:latin typeface="Arial" charset="0"/>
          <a:cs typeface="Arial Unicode MS" charset="0"/>
        </a:defRPr>
      </a:lvl5pPr>
      <a:lvl6pPr marL="1536700" indent="-215900" algn="ctr" defTabSz="457200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cs typeface="Arial Unicode MS" charset="0"/>
        </a:defRPr>
      </a:lvl6pPr>
      <a:lvl7pPr marL="1993900" indent="-215900" algn="ctr" defTabSz="457200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cs typeface="Arial Unicode MS" charset="0"/>
        </a:defRPr>
      </a:lvl7pPr>
      <a:lvl8pPr marL="2451100" indent="-215900" algn="ctr" defTabSz="457200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cs typeface="Arial Unicode MS" charset="0"/>
        </a:defRPr>
      </a:lvl8pPr>
      <a:lvl9pPr marL="2908300" indent="-215900" algn="ctr" defTabSz="457200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431800" indent="-323850" algn="l" defTabSz="457200" rtl="0" eaLnBrk="0" fontAlgn="base" hangingPunct="0">
        <a:lnSpc>
          <a:spcPct val="97000"/>
        </a:lnSpc>
        <a:spcBef>
          <a:spcPct val="0"/>
        </a:spcBef>
        <a:spcAft>
          <a:spcPts val="1425"/>
        </a:spcAft>
        <a:buClr>
          <a:srgbClr val="000000"/>
        </a:buClr>
        <a:buSzPct val="45000"/>
        <a:buFont typeface="Wingdings" charset="2"/>
        <a:buChar char="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63600" indent="-287338" algn="l" defTabSz="457200" rtl="0" eaLnBrk="0" fontAlgn="base" hangingPunct="0">
        <a:lnSpc>
          <a:spcPct val="97000"/>
        </a:lnSpc>
        <a:spcBef>
          <a:spcPct val="0"/>
        </a:spcBef>
        <a:spcAft>
          <a:spcPts val="1138"/>
        </a:spcAft>
        <a:buClr>
          <a:srgbClr val="000000"/>
        </a:buClr>
        <a:buSzPct val="75000"/>
        <a:buFont typeface="Symbol" charset="2"/>
        <a:buChar char=""/>
        <a:defRPr sz="2800">
          <a:solidFill>
            <a:srgbClr val="000000"/>
          </a:solidFill>
          <a:latin typeface="+mn-lt"/>
          <a:cs typeface="+mn-cs"/>
        </a:defRPr>
      </a:lvl2pPr>
      <a:lvl3pPr marL="1295400" indent="-215900" algn="l" defTabSz="457200" rtl="0" eaLnBrk="0" fontAlgn="base" hangingPunct="0">
        <a:lnSpc>
          <a:spcPct val="97000"/>
        </a:lnSpc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charset="2"/>
        <a:buChar char=""/>
        <a:defRPr sz="2400">
          <a:solidFill>
            <a:srgbClr val="000000"/>
          </a:solidFill>
          <a:latin typeface="+mn-lt"/>
          <a:cs typeface="+mn-cs"/>
        </a:defRPr>
      </a:lvl3pPr>
      <a:lvl4pPr marL="1727200" indent="-215900" algn="l" defTabSz="457200" rtl="0" eaLnBrk="0" fontAlgn="base" hangingPunct="0">
        <a:lnSpc>
          <a:spcPct val="97000"/>
        </a:lnSpc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charset="2"/>
        <a:buChar char=""/>
        <a:defRPr sz="2000">
          <a:solidFill>
            <a:srgbClr val="000000"/>
          </a:solidFill>
          <a:latin typeface="+mn-lt"/>
          <a:cs typeface="+mn-cs"/>
        </a:defRPr>
      </a:lvl4pPr>
      <a:lvl5pPr marL="2159000" indent="-215900" algn="l" defTabSz="457200" rtl="0" eaLnBrk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cs typeface="+mn-cs"/>
        </a:defRPr>
      </a:lvl5pPr>
      <a:lvl6pPr marL="26162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cs typeface="+mn-cs"/>
        </a:defRPr>
      </a:lvl6pPr>
      <a:lvl7pPr marL="30734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cs typeface="+mn-cs"/>
        </a:defRPr>
      </a:lvl7pPr>
      <a:lvl8pPr marL="35306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cs typeface="+mn-cs"/>
        </a:defRPr>
      </a:lvl8pPr>
      <a:lvl9pPr marL="39878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Increasing Tape Efficiency</a:t>
            </a:r>
          </a:p>
        </p:txBody>
      </p:sp>
      <p:sp>
        <p:nvSpPr>
          <p:cNvPr id="9219" name="Subtitle 5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6705600" cy="1752600"/>
          </a:xfrm>
        </p:spPr>
        <p:txBody>
          <a:bodyPr/>
          <a:lstStyle/>
          <a:p>
            <a:r>
              <a:rPr lang="en-US" sz="2000" dirty="0" smtClean="0"/>
              <a:t>Original slides from </a:t>
            </a:r>
            <a:r>
              <a:rPr lang="en-US" sz="2000" dirty="0" err="1" smtClean="0"/>
              <a:t>HEPiX</a:t>
            </a:r>
            <a:r>
              <a:rPr lang="en-US" sz="2000" dirty="0" smtClean="0"/>
              <a:t> </a:t>
            </a:r>
            <a:r>
              <a:rPr lang="en-US" sz="2000" dirty="0" smtClean="0"/>
              <a:t>Fall 2008 Taipei</a:t>
            </a:r>
          </a:p>
          <a:p>
            <a:endParaRPr lang="en-US" dirty="0" smtClean="0"/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dirty="0" smtClean="0"/>
              <a:t>RAL f2f meeting, 19/2/09</a:t>
            </a:r>
            <a:r>
              <a:rPr lang="en-GB" dirty="0" smtClean="0"/>
              <a:t>			Slide </a:t>
            </a:r>
            <a:fld id="{40A403D6-FAD0-4BBC-BFCD-4BEBFE1E6AFB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9221" name="TextBox 4"/>
          <p:cNvSpPr txBox="1">
            <a:spLocks noChangeArrowheads="1"/>
          </p:cNvSpPr>
          <p:nvPr/>
        </p:nvSpPr>
        <p:spPr bwMode="auto">
          <a:xfrm>
            <a:off x="1676400" y="5486400"/>
            <a:ext cx="68580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Nicola Bessone, German Cancio, Steven Murray, Giulia Taurelli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6096000" cy="836613"/>
          </a:xfrm>
        </p:spPr>
        <p:txBody>
          <a:bodyPr/>
          <a:lstStyle/>
          <a:p>
            <a:r>
              <a:rPr lang="en-US" sz="4000" smtClean="0"/>
              <a:t>Why Small Files are Slow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1219200" y="3200400"/>
            <a:ext cx="7924800" cy="2667000"/>
          </a:xfrm>
        </p:spPr>
        <p:txBody>
          <a:bodyPr/>
          <a:lstStyle/>
          <a:p>
            <a:r>
              <a:rPr lang="en-US" sz="2800" dirty="0" smtClean="0"/>
              <a:t>ANSI AUL format</a:t>
            </a:r>
          </a:p>
          <a:p>
            <a:r>
              <a:rPr lang="en-US" sz="2800" dirty="0" smtClean="0"/>
              <a:t>3 tape marks per file</a:t>
            </a:r>
          </a:p>
          <a:p>
            <a:r>
              <a:rPr lang="en-US" sz="2800" dirty="0" smtClean="0"/>
              <a:t>2 to 3 second per tape mark</a:t>
            </a:r>
          </a:p>
          <a:p>
            <a:r>
              <a:rPr lang="en-US" sz="2800" dirty="0" smtClean="0"/>
              <a:t>9 seconds per data file independent of its size</a:t>
            </a:r>
            <a:endParaRPr lang="en-US" sz="2400" dirty="0" smtClean="0"/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dirty="0" smtClean="0"/>
              <a:t>			Slide </a:t>
            </a:r>
            <a:fld id="{02586488-B7F6-4D4A-87D0-DDA91587FA6B}" type="slidenum">
              <a:rPr lang="en-GB" smtClean="0"/>
              <a:pPr/>
              <a:t>10</a:t>
            </a:fld>
            <a:endParaRPr lang="en-GB" dirty="0" smtClean="0"/>
          </a:p>
        </p:txBody>
      </p:sp>
      <p:sp>
        <p:nvSpPr>
          <p:cNvPr id="5" name="Rectangle 4"/>
          <p:cNvSpPr/>
          <p:nvPr/>
        </p:nvSpPr>
        <p:spPr bwMode="auto">
          <a:xfrm>
            <a:off x="1600200" y="1676400"/>
            <a:ext cx="685800" cy="381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dirty="0"/>
              <a:t>hdr1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286000" y="1676400"/>
            <a:ext cx="685800" cy="381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dirty="0"/>
              <a:t>hdr2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971800" y="1676400"/>
            <a:ext cx="685800" cy="381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dirty="0"/>
              <a:t>uh1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657600" y="1676400"/>
            <a:ext cx="457200" cy="3810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dirty="0"/>
              <a:t>tm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114800" y="1676400"/>
            <a:ext cx="1371600" cy="381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dirty="0"/>
              <a:t>data file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5486400" y="1676400"/>
            <a:ext cx="457200" cy="3810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dirty="0"/>
              <a:t>tm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943600" y="1676400"/>
            <a:ext cx="685800" cy="381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dirty="0"/>
              <a:t>eof1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629400" y="1676400"/>
            <a:ext cx="685800" cy="381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dirty="0"/>
              <a:t>eof2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7315200" y="1676400"/>
            <a:ext cx="685800" cy="381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dirty="0"/>
              <a:t>utl1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8001000" y="1676400"/>
            <a:ext cx="457200" cy="3810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dirty="0"/>
              <a:t>tm</a:t>
            </a:r>
          </a:p>
        </p:txBody>
      </p:sp>
      <p:sp>
        <p:nvSpPr>
          <p:cNvPr id="20495" name="Right Brace 14"/>
          <p:cNvSpPr>
            <a:spLocks/>
          </p:cNvSpPr>
          <p:nvPr/>
        </p:nvSpPr>
        <p:spPr bwMode="auto">
          <a:xfrm rot="-5400000">
            <a:off x="2476500" y="419100"/>
            <a:ext cx="304800" cy="2057400"/>
          </a:xfrm>
          <a:prstGeom prst="rightBrace">
            <a:avLst>
              <a:gd name="adj1" fmla="val 8344"/>
              <a:gd name="adj2" fmla="val 50000"/>
            </a:avLst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6" name="TextBox 15"/>
          <p:cNvSpPr txBox="1">
            <a:spLocks noChangeArrowheads="1"/>
          </p:cNvSpPr>
          <p:nvPr/>
        </p:nvSpPr>
        <p:spPr bwMode="auto">
          <a:xfrm>
            <a:off x="1600200" y="990600"/>
            <a:ext cx="2057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Header</a:t>
            </a:r>
          </a:p>
        </p:txBody>
      </p:sp>
      <p:sp>
        <p:nvSpPr>
          <p:cNvPr id="20497" name="Right Brace 16"/>
          <p:cNvSpPr>
            <a:spLocks/>
          </p:cNvSpPr>
          <p:nvPr/>
        </p:nvSpPr>
        <p:spPr bwMode="auto">
          <a:xfrm rot="-5400000">
            <a:off x="6819900" y="419100"/>
            <a:ext cx="304800" cy="2057400"/>
          </a:xfrm>
          <a:prstGeom prst="rightBrace">
            <a:avLst>
              <a:gd name="adj1" fmla="val 8344"/>
              <a:gd name="adj2" fmla="val 50000"/>
            </a:avLst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8" name="TextBox 17"/>
          <p:cNvSpPr txBox="1">
            <a:spLocks noChangeArrowheads="1"/>
          </p:cNvSpPr>
          <p:nvPr/>
        </p:nvSpPr>
        <p:spPr bwMode="auto">
          <a:xfrm>
            <a:off x="5943600" y="990600"/>
            <a:ext cx="2057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Trailer</a:t>
            </a:r>
          </a:p>
        </p:txBody>
      </p:sp>
      <p:sp>
        <p:nvSpPr>
          <p:cNvPr id="20499" name="TextBox 18"/>
          <p:cNvSpPr txBox="1">
            <a:spLocks noChangeArrowheads="1"/>
          </p:cNvSpPr>
          <p:nvPr/>
        </p:nvSpPr>
        <p:spPr bwMode="auto">
          <a:xfrm>
            <a:off x="5334000" y="2667000"/>
            <a:ext cx="13716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Tape marks</a:t>
            </a:r>
          </a:p>
        </p:txBody>
      </p:sp>
      <p:cxnSp>
        <p:nvCxnSpPr>
          <p:cNvPr id="20500" name="Straight Arrow Connector 20"/>
          <p:cNvCxnSpPr>
            <a:cxnSpLocks noChangeShapeType="1"/>
          </p:cNvCxnSpPr>
          <p:nvPr/>
        </p:nvCxnSpPr>
        <p:spPr bwMode="auto">
          <a:xfrm rot="10800000">
            <a:off x="3962400" y="1981200"/>
            <a:ext cx="1371600" cy="6858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oval" w="med" len="med"/>
          </a:ln>
        </p:spPr>
      </p:cxnSp>
      <p:cxnSp>
        <p:nvCxnSpPr>
          <p:cNvPr id="20501" name="Straight Arrow Connector 25"/>
          <p:cNvCxnSpPr>
            <a:cxnSpLocks noChangeShapeType="1"/>
          </p:cNvCxnSpPr>
          <p:nvPr/>
        </p:nvCxnSpPr>
        <p:spPr bwMode="auto">
          <a:xfrm rot="5400000" flipH="1" flipV="1">
            <a:off x="5524501" y="2324100"/>
            <a:ext cx="685800" cy="317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oval" w="med" len="med"/>
          </a:ln>
        </p:spPr>
      </p:cxnSp>
      <p:cxnSp>
        <p:nvCxnSpPr>
          <p:cNvPr id="20502" name="Straight Arrow Connector 28"/>
          <p:cNvCxnSpPr>
            <a:cxnSpLocks noChangeShapeType="1"/>
          </p:cNvCxnSpPr>
          <p:nvPr/>
        </p:nvCxnSpPr>
        <p:spPr bwMode="auto">
          <a:xfrm flipV="1">
            <a:off x="6705600" y="1981200"/>
            <a:ext cx="1371600" cy="7620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oval" w="med" len="med"/>
          </a:ln>
        </p:spPr>
      </p:cxnSp>
      <p:sp>
        <p:nvSpPr>
          <p:cNvPr id="20503" name="Right Brace 36"/>
          <p:cNvSpPr>
            <a:spLocks/>
          </p:cNvSpPr>
          <p:nvPr/>
        </p:nvSpPr>
        <p:spPr bwMode="auto">
          <a:xfrm rot="-5400000">
            <a:off x="4648200" y="762000"/>
            <a:ext cx="304800" cy="1371600"/>
          </a:xfrm>
          <a:prstGeom prst="rightBrace">
            <a:avLst>
              <a:gd name="adj1" fmla="val 8333"/>
              <a:gd name="adj2" fmla="val 50000"/>
            </a:avLst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4" name="TextBox 37"/>
          <p:cNvSpPr txBox="1">
            <a:spLocks noChangeArrowheads="1"/>
          </p:cNvSpPr>
          <p:nvPr/>
        </p:nvSpPr>
        <p:spPr bwMode="auto">
          <a:xfrm>
            <a:off x="3810000" y="990600"/>
            <a:ext cx="2057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1 data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 Tape Format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295400" y="2971800"/>
            <a:ext cx="7542213" cy="3505200"/>
          </a:xfrm>
        </p:spPr>
        <p:txBody>
          <a:bodyPr/>
          <a:lstStyle/>
          <a:p>
            <a:r>
              <a:rPr lang="en-US" sz="2400" dirty="0" smtClean="0"/>
              <a:t>Multi-file block format within the ANSI AUL format</a:t>
            </a:r>
          </a:p>
          <a:p>
            <a:r>
              <a:rPr lang="en-US" sz="2400" dirty="0" smtClean="0"/>
              <a:t>Header per block for “self description”</a:t>
            </a:r>
          </a:p>
          <a:p>
            <a:r>
              <a:rPr lang="en-US" sz="2400" dirty="0" smtClean="0"/>
              <a:t>3 tape marks per n </a:t>
            </a:r>
            <a:r>
              <a:rPr lang="en-US" sz="2400" dirty="0" smtClean="0"/>
              <a:t>files</a:t>
            </a:r>
            <a:endParaRPr lang="en-US" sz="2400" dirty="0" smtClean="0"/>
          </a:p>
          <a:p>
            <a:r>
              <a:rPr lang="en-US" sz="2400" dirty="0" smtClean="0"/>
              <a:t>n will take into account:</a:t>
            </a:r>
          </a:p>
          <a:p>
            <a:pPr lvl="1"/>
            <a:r>
              <a:rPr lang="en-US" sz="2000" dirty="0" smtClean="0"/>
              <a:t>A configurable maximum number of files</a:t>
            </a:r>
          </a:p>
          <a:p>
            <a:pPr lvl="1"/>
            <a:r>
              <a:rPr lang="en-US" sz="2000" dirty="0" smtClean="0"/>
              <a:t>A configurable maximum size</a:t>
            </a:r>
          </a:p>
          <a:p>
            <a:pPr lvl="1"/>
            <a:r>
              <a:rPr lang="en-US" sz="2000" dirty="0" smtClean="0"/>
              <a:t>A configurable maximum amount of time to wait</a:t>
            </a:r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dirty="0" smtClean="0"/>
              <a:t>			Slide </a:t>
            </a:r>
            <a:fld id="{032604CE-B67F-4761-BEE7-A5715B8436AF}" type="slidenum">
              <a:rPr lang="en-GB" smtClean="0"/>
              <a:pPr/>
              <a:t>11</a:t>
            </a:fld>
            <a:endParaRPr lang="en-GB" dirty="0" smtClean="0"/>
          </a:p>
        </p:txBody>
      </p:sp>
      <p:sp>
        <p:nvSpPr>
          <p:cNvPr id="9" name="Rectangle 8"/>
          <p:cNvSpPr/>
          <p:nvPr/>
        </p:nvSpPr>
        <p:spPr bwMode="auto">
          <a:xfrm>
            <a:off x="2919413" y="1524000"/>
            <a:ext cx="1371600" cy="381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dirty="0"/>
              <a:t>data file </a:t>
            </a:r>
            <a:r>
              <a:rPr lang="en-US" b="1" dirty="0"/>
              <a:t>1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4291013" y="1524000"/>
            <a:ext cx="457200" cy="381000"/>
          </a:xfrm>
          <a:prstGeom prst="rect">
            <a:avLst/>
          </a:prstGeom>
          <a:ln>
            <a:solidFill>
              <a:schemeClr val="accent1"/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dirty="0"/>
              <a:t>…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4748213" y="1524000"/>
            <a:ext cx="1371600" cy="381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dirty="0"/>
              <a:t>data file </a:t>
            </a:r>
            <a:r>
              <a:rPr lang="en-US" b="1" dirty="0"/>
              <a:t>n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404813" y="1524000"/>
            <a:ext cx="685800" cy="381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dirty="0"/>
              <a:t>hdr1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1090613" y="1524000"/>
            <a:ext cx="685800" cy="381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dirty="0"/>
              <a:t>hdr2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1776413" y="1524000"/>
            <a:ext cx="685800" cy="381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dirty="0"/>
              <a:t>uh1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2462213" y="1524000"/>
            <a:ext cx="457200" cy="3810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dirty="0"/>
              <a:t>tm</a:t>
            </a:r>
          </a:p>
        </p:txBody>
      </p:sp>
      <p:sp>
        <p:nvSpPr>
          <p:cNvPr id="21516" name="Right Brace 29"/>
          <p:cNvSpPr>
            <a:spLocks/>
          </p:cNvSpPr>
          <p:nvPr/>
        </p:nvSpPr>
        <p:spPr bwMode="auto">
          <a:xfrm rot="-5400000">
            <a:off x="1281113" y="266700"/>
            <a:ext cx="304800" cy="2057400"/>
          </a:xfrm>
          <a:prstGeom prst="rightBrace">
            <a:avLst>
              <a:gd name="adj1" fmla="val 8344"/>
              <a:gd name="adj2" fmla="val 50000"/>
            </a:avLst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 bwMode="auto">
          <a:xfrm>
            <a:off x="6119813" y="1524000"/>
            <a:ext cx="457200" cy="3810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dirty="0"/>
              <a:t>tm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6577013" y="1524000"/>
            <a:ext cx="685800" cy="381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dirty="0"/>
              <a:t>eof1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7262813" y="1524000"/>
            <a:ext cx="685800" cy="381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dirty="0"/>
              <a:t>eof2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7948613" y="1524000"/>
            <a:ext cx="685800" cy="381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dirty="0"/>
              <a:t>utl1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8634413" y="1524000"/>
            <a:ext cx="457200" cy="3810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dirty="0"/>
              <a:t>tm</a:t>
            </a:r>
          </a:p>
        </p:txBody>
      </p:sp>
      <p:sp>
        <p:nvSpPr>
          <p:cNvPr id="21522" name="Right Brace 36"/>
          <p:cNvSpPr>
            <a:spLocks/>
          </p:cNvSpPr>
          <p:nvPr/>
        </p:nvSpPr>
        <p:spPr bwMode="auto">
          <a:xfrm rot="-5400000">
            <a:off x="7453313" y="266700"/>
            <a:ext cx="304800" cy="2057400"/>
          </a:xfrm>
          <a:prstGeom prst="rightBrace">
            <a:avLst>
              <a:gd name="adj1" fmla="val 8344"/>
              <a:gd name="adj2" fmla="val 50000"/>
            </a:avLst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3" name="TextBox 37"/>
          <p:cNvSpPr txBox="1">
            <a:spLocks noChangeArrowheads="1"/>
          </p:cNvSpPr>
          <p:nvPr/>
        </p:nvSpPr>
        <p:spPr bwMode="auto">
          <a:xfrm>
            <a:off x="6577013" y="838200"/>
            <a:ext cx="2057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Trailer</a:t>
            </a:r>
          </a:p>
        </p:txBody>
      </p:sp>
      <p:sp>
        <p:nvSpPr>
          <p:cNvPr id="21524" name="Right Brace 38"/>
          <p:cNvSpPr>
            <a:spLocks/>
          </p:cNvSpPr>
          <p:nvPr/>
        </p:nvSpPr>
        <p:spPr bwMode="auto">
          <a:xfrm rot="-5400000">
            <a:off x="4367213" y="-304800"/>
            <a:ext cx="304800" cy="3200400"/>
          </a:xfrm>
          <a:prstGeom prst="rightBrace">
            <a:avLst>
              <a:gd name="adj1" fmla="val 8313"/>
              <a:gd name="adj2" fmla="val 50000"/>
            </a:avLst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5" name="TextBox 39"/>
          <p:cNvSpPr txBox="1">
            <a:spLocks noChangeArrowheads="1"/>
          </p:cNvSpPr>
          <p:nvPr/>
        </p:nvSpPr>
        <p:spPr bwMode="auto">
          <a:xfrm>
            <a:off x="3484563" y="838200"/>
            <a:ext cx="2057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N data files</a:t>
            </a:r>
          </a:p>
        </p:txBody>
      </p:sp>
      <p:sp>
        <p:nvSpPr>
          <p:cNvPr id="21526" name="TextBox 40"/>
          <p:cNvSpPr txBox="1">
            <a:spLocks noChangeArrowheads="1"/>
          </p:cNvSpPr>
          <p:nvPr/>
        </p:nvSpPr>
        <p:spPr bwMode="auto">
          <a:xfrm>
            <a:off x="1123950" y="838200"/>
            <a:ext cx="108585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Header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3048000" y="2286000"/>
            <a:ext cx="381000" cy="152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45" name="Rectangle 44"/>
          <p:cNvSpPr/>
          <p:nvPr/>
        </p:nvSpPr>
        <p:spPr bwMode="auto">
          <a:xfrm>
            <a:off x="3048000" y="2438400"/>
            <a:ext cx="381000" cy="228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21529" name="Straight Connector 46"/>
          <p:cNvCxnSpPr>
            <a:cxnSpLocks noChangeShapeType="1"/>
          </p:cNvCxnSpPr>
          <p:nvPr/>
        </p:nvCxnSpPr>
        <p:spPr bwMode="auto">
          <a:xfrm rot="16200000" flipH="1">
            <a:off x="2895600" y="2057400"/>
            <a:ext cx="228600" cy="762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30" name="Straight Connector 60"/>
          <p:cNvCxnSpPr>
            <a:cxnSpLocks noChangeShapeType="1"/>
          </p:cNvCxnSpPr>
          <p:nvPr/>
        </p:nvCxnSpPr>
        <p:spPr bwMode="auto">
          <a:xfrm>
            <a:off x="3048000" y="1981200"/>
            <a:ext cx="304800" cy="2286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31" name="TextBox 61"/>
          <p:cNvSpPr txBox="1">
            <a:spLocks noChangeArrowheads="1"/>
          </p:cNvSpPr>
          <p:nvPr/>
        </p:nvSpPr>
        <p:spPr bwMode="auto">
          <a:xfrm>
            <a:off x="3505200" y="2209800"/>
            <a:ext cx="37338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/>
              <a:t>Each 256 KB data file block written to tape includes a 1 KB header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Block Header Format</a:t>
            </a:r>
          </a:p>
        </p:txBody>
      </p:sp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19200" y="6324600"/>
            <a:ext cx="6475413" cy="455613"/>
          </a:xfrm>
          <a:noFill/>
        </p:spPr>
        <p:txBody>
          <a:bodyPr/>
          <a:lstStyle/>
          <a:p>
            <a:r>
              <a:rPr lang="en-GB" dirty="0" smtClean="0"/>
              <a:t>Slide </a:t>
            </a:r>
            <a:fld id="{8418D134-30B4-4F42-8E8D-331689D3FAA5}" type="slidenum">
              <a:rPr lang="en-GB" smtClean="0"/>
              <a:pPr/>
              <a:t>12</a:t>
            </a:fld>
            <a:endParaRPr lang="en-GB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95400" y="1371600"/>
          <a:ext cx="4419601" cy="4648210"/>
        </p:xfrm>
        <a:graphic>
          <a:graphicData uri="http://schemas.openxmlformats.org/drawingml/2006/table">
            <a:tbl>
              <a:tblPr/>
              <a:tblGrid>
                <a:gridCol w="152401"/>
                <a:gridCol w="900112"/>
                <a:gridCol w="2338387"/>
                <a:gridCol w="738188"/>
                <a:gridCol w="290513"/>
              </a:tblGrid>
              <a:tr h="3185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latin typeface="Times New Roman"/>
                        </a:rPr>
                        <a:t>#</a:t>
                      </a:r>
                    </a:p>
                  </a:txBody>
                  <a:tcPr marL="4927" marR="4927" marT="492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latin typeface="Times New Roman"/>
                        </a:rPr>
                        <a:t>Meta-data name</a:t>
                      </a:r>
                    </a:p>
                  </a:txBody>
                  <a:tcPr marL="4927" marR="4927" marT="492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latin typeface="Times New Roman"/>
                        </a:rPr>
                        <a:t>Explanation</a:t>
                      </a:r>
                    </a:p>
                  </a:txBody>
                  <a:tcPr marL="4927" marR="4927" marT="492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latin typeface="Times New Roman"/>
                        </a:rPr>
                        <a:t>Examples</a:t>
                      </a:r>
                    </a:p>
                  </a:txBody>
                  <a:tcPr marL="4927" marR="4927" marT="492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latin typeface="Times New Roman"/>
                        </a:rPr>
                        <a:t>Bytes for Data</a:t>
                      </a:r>
                    </a:p>
                  </a:txBody>
                  <a:tcPr marL="4927" marR="4927" marT="492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099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9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latin typeface="Arial"/>
                        </a:rPr>
                        <a:t>VERSION_NUMBER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F7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The version of the block format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09.13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9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latin typeface="Arial"/>
                        </a:rPr>
                        <a:t>HEADER_SIZE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F7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Header size in bytes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01024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latin typeface="Arial"/>
                        </a:rPr>
                        <a:t>CHECKSUM_ALGORITHM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F7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Name of the checksum algorithm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Adler-32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latin typeface="Arial"/>
                        </a:rPr>
                        <a:t>HEADER_CHECKSUM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F7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latin typeface="Arial"/>
                        </a:rPr>
                        <a:t>Adler-32 checksum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4146884724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latin typeface="Arial"/>
                        </a:rPr>
                        <a:t>TAPE_MARK_COUNT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F7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Sequential number addressing the migration-files on the tape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00000000000000012345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9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latin typeface="Arial"/>
                        </a:rPr>
                        <a:t>BLOCK_SIZE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F7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Block size in bytes inclusive of header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0000262144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latin typeface="Arial"/>
                        </a:rPr>
                        <a:t>BLOCK_COUNT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F7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Block offset from the beginning of the tape. Tape marks and labels are included in the count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00000000000000012345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latin typeface="Arial"/>
                        </a:rPr>
                        <a:t>BLOCK_TIME_STAMP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F7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Time since the Epoch (00:00:00 UTC, January 1, 1970), measured in seconds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1222332810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9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latin typeface="Arial"/>
                        </a:rPr>
                        <a:t>STAGER_VERSION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F7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The version of the stager software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2.1.7.18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latin typeface="Arial"/>
                        </a:rPr>
                        <a:t>STAGER_HOST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F7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The DNS name of the stager host including the domain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c2cms2stager.cern.ch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9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11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DRIVE_NAME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F7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Will be provided by a local configuration file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0003592028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latin typeface="Arial"/>
                        </a:rPr>
                        <a:t>DRIVE_SERIAL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F7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Will be provided by a local configuration file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00000000456000001642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9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13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latin typeface="Arial"/>
                        </a:rPr>
                        <a:t>DRIVE_FIRMWARE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F7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Will be provided by a local configuration file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D3I0_C90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9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14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latin typeface="Arial"/>
                        </a:rPr>
                        <a:t>DRIVE_HOST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F7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The DNS name of the host including the domain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tpsrv250.cern.ch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9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VOL_DENSITY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F7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The storage capacity of the tape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700.00GB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9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latin typeface="Arial"/>
                        </a:rPr>
                        <a:t>VOL_ID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F7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Site specific numbering system (the sticker on a tape)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T02694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9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17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latin typeface="Arial"/>
                        </a:rPr>
                        <a:t>VOL_SERIAL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F7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Volume Serial Number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T02694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18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latin typeface="Arial"/>
                        </a:rPr>
                        <a:t>DEVICE_GROUP_NAME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F7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The device group name that linked the tape to the drive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3592B1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19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latin typeface="Arial"/>
                        </a:rPr>
                        <a:t>FILE_SIZE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F7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The size of the data file in bytes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00000001099511627776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9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latin typeface="Arial"/>
                        </a:rPr>
                        <a:t>FILE_CHECKSUM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F7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Adler-32 checksum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1926860616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9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21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latin typeface="Arial"/>
                        </a:rPr>
                        <a:t>FILE_NS_HOST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F7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The DNS name of the host including the domain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castorns.cern.ch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9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22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latin typeface="Arial"/>
                        </a:rPr>
                        <a:t>FILE_NS_ID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F7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The name server ID of the data file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226994274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23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latin typeface="Arial"/>
                        </a:rPr>
                        <a:t>FILE_PROGESSIVE_CHECKSUM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F7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Adler-32. Progressive checksum of all the blocks written to tape so far for the current data file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1234567890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24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latin typeface="Arial"/>
                        </a:rPr>
                        <a:t>FILE_BLOCK_COUNT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F7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Block offset from the beginning of the data file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00000000000000012345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92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F7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latin typeface="Arial"/>
                        </a:rPr>
                        <a:t>Header size before file_name :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latin typeface="Arial"/>
                        </a:rPr>
                        <a:t>375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14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25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latin typeface="Arial"/>
                        </a:rPr>
                        <a:t>FILE_NAME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F7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Last “x” bytes of the filename from the name server. This field acts as a padding to the nearest KiB.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latin typeface="Arial"/>
                        </a:rPr>
                        <a:t>649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9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latin typeface="Arial"/>
                        </a:rPr>
                        <a:t>Header size :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 dirty="0">
                          <a:latin typeface="Arial"/>
                        </a:rPr>
                        <a:t>1024</a:t>
                      </a:r>
                    </a:p>
                  </a:txBody>
                  <a:tcPr marL="4927" marR="4927" marT="49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cxnSp>
        <p:nvCxnSpPr>
          <p:cNvPr id="22710" name="Straight Connector 8"/>
          <p:cNvCxnSpPr>
            <a:cxnSpLocks noChangeShapeType="1"/>
          </p:cNvCxnSpPr>
          <p:nvPr/>
        </p:nvCxnSpPr>
        <p:spPr bwMode="auto">
          <a:xfrm flipV="1">
            <a:off x="1446213" y="990600"/>
            <a:ext cx="4421187" cy="7953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711" name="Straight Connector 10"/>
          <p:cNvCxnSpPr>
            <a:cxnSpLocks noChangeShapeType="1"/>
          </p:cNvCxnSpPr>
          <p:nvPr/>
        </p:nvCxnSpPr>
        <p:spPr bwMode="auto">
          <a:xfrm flipV="1">
            <a:off x="2349500" y="990600"/>
            <a:ext cx="6794500" cy="7953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712" name="Straight Connector 14"/>
          <p:cNvCxnSpPr>
            <a:cxnSpLocks noChangeShapeType="1"/>
          </p:cNvCxnSpPr>
          <p:nvPr/>
        </p:nvCxnSpPr>
        <p:spPr bwMode="auto">
          <a:xfrm>
            <a:off x="1446213" y="5922963"/>
            <a:ext cx="4421187" cy="7064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713" name="Straight Connector 12"/>
          <p:cNvCxnSpPr>
            <a:cxnSpLocks noChangeShapeType="1"/>
          </p:cNvCxnSpPr>
          <p:nvPr/>
        </p:nvCxnSpPr>
        <p:spPr bwMode="auto">
          <a:xfrm>
            <a:off x="2338388" y="5922963"/>
            <a:ext cx="6805612" cy="7064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5867400" y="990600"/>
          <a:ext cx="3276600" cy="5638797"/>
        </p:xfrm>
        <a:graphic>
          <a:graphicData uri="http://schemas.openxmlformats.org/drawingml/2006/table">
            <a:tbl>
              <a:tblPr/>
              <a:tblGrid>
                <a:gridCol w="3276600"/>
              </a:tblGrid>
              <a:tr h="200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Arial"/>
                        </a:rPr>
                        <a:t>VERSION_NUMBER</a:t>
                      </a:r>
                    </a:p>
                  </a:txBody>
                  <a:tcPr marL="6281" marR="6281" marT="62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F7BD"/>
                    </a:solidFill>
                  </a:tcPr>
                </a:tc>
              </a:tr>
              <a:tr h="206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Arial"/>
                        </a:rPr>
                        <a:t>HEADER_SIZE</a:t>
                      </a:r>
                    </a:p>
                  </a:txBody>
                  <a:tcPr marL="6281" marR="6281" marT="62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F7BD"/>
                    </a:solidFill>
                  </a:tcPr>
                </a:tc>
              </a:tr>
              <a:tr h="206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Arial"/>
                        </a:rPr>
                        <a:t>CHECKSUM_ALGORITHM</a:t>
                      </a:r>
                    </a:p>
                  </a:txBody>
                  <a:tcPr marL="6281" marR="6281" marT="62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F7BD"/>
                    </a:solidFill>
                  </a:tcPr>
                </a:tc>
              </a:tr>
              <a:tr h="206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Arial"/>
                        </a:rPr>
                        <a:t>HEADER_CHECKSUM</a:t>
                      </a:r>
                    </a:p>
                  </a:txBody>
                  <a:tcPr marL="6281" marR="6281" marT="62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F7BD"/>
                    </a:solidFill>
                  </a:tcPr>
                </a:tc>
              </a:tr>
              <a:tr h="206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Arial"/>
                        </a:rPr>
                        <a:t>TAPE_MARK_COUNT</a:t>
                      </a:r>
                    </a:p>
                  </a:txBody>
                  <a:tcPr marL="6281" marR="6281" marT="62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F7BD"/>
                    </a:solidFill>
                  </a:tcPr>
                </a:tc>
              </a:tr>
              <a:tr h="26306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Arial"/>
                        </a:rPr>
                        <a:t>BLOCK_SIZE</a:t>
                      </a:r>
                    </a:p>
                  </a:txBody>
                  <a:tcPr marL="6281" marR="6281" marT="62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F7BD"/>
                    </a:solidFill>
                  </a:tcPr>
                </a:tc>
              </a:tr>
              <a:tr h="206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Arial"/>
                        </a:rPr>
                        <a:t>BLOCK_COUNT</a:t>
                      </a:r>
                    </a:p>
                  </a:txBody>
                  <a:tcPr marL="6281" marR="6281" marT="62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F7BD"/>
                    </a:solidFill>
                  </a:tcPr>
                </a:tc>
              </a:tr>
              <a:tr h="206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Arial"/>
                        </a:rPr>
                        <a:t>BLOCK_TIME_STAMP</a:t>
                      </a:r>
                    </a:p>
                  </a:txBody>
                  <a:tcPr marL="6281" marR="6281" marT="62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F7BD"/>
                    </a:solidFill>
                  </a:tcPr>
                </a:tc>
              </a:tr>
              <a:tr h="206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Arial"/>
                        </a:rPr>
                        <a:t>STAGER_VERSION</a:t>
                      </a:r>
                    </a:p>
                  </a:txBody>
                  <a:tcPr marL="6281" marR="6281" marT="62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F7BD"/>
                    </a:solidFill>
                  </a:tcPr>
                </a:tc>
              </a:tr>
              <a:tr h="206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Arial"/>
                        </a:rPr>
                        <a:t>STAGER_HOST</a:t>
                      </a:r>
                    </a:p>
                  </a:txBody>
                  <a:tcPr marL="6281" marR="6281" marT="62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F7BD"/>
                    </a:solidFill>
                  </a:tcPr>
                </a:tc>
              </a:tr>
              <a:tr h="200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Arial"/>
                        </a:rPr>
                        <a:t>DRIVE_NAME</a:t>
                      </a:r>
                    </a:p>
                  </a:txBody>
                  <a:tcPr marL="6281" marR="6281" marT="62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F7BD"/>
                    </a:solidFill>
                  </a:tcPr>
                </a:tc>
              </a:tr>
              <a:tr h="200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Arial"/>
                        </a:rPr>
                        <a:t>DRIVE_SERIAL</a:t>
                      </a:r>
                    </a:p>
                  </a:txBody>
                  <a:tcPr marL="6281" marR="6281" marT="62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F7BD"/>
                    </a:solidFill>
                  </a:tcPr>
                </a:tc>
              </a:tr>
              <a:tr h="206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Arial"/>
                        </a:rPr>
                        <a:t>DRIVE_FIRMWARE</a:t>
                      </a:r>
                    </a:p>
                  </a:txBody>
                  <a:tcPr marL="6281" marR="6281" marT="62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F7BD"/>
                    </a:solidFill>
                  </a:tcPr>
                </a:tc>
              </a:tr>
              <a:tr h="206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Arial"/>
                        </a:rPr>
                        <a:t>DRIVE_HOST</a:t>
                      </a:r>
                    </a:p>
                  </a:txBody>
                  <a:tcPr marL="6281" marR="6281" marT="62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F7BD"/>
                    </a:solidFill>
                  </a:tcPr>
                </a:tc>
              </a:tr>
              <a:tr h="206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Arial"/>
                        </a:rPr>
                        <a:t>VOL_DENSITY</a:t>
                      </a:r>
                    </a:p>
                  </a:txBody>
                  <a:tcPr marL="6281" marR="6281" marT="62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F7BD"/>
                    </a:solidFill>
                  </a:tcPr>
                </a:tc>
              </a:tr>
              <a:tr h="206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Arial"/>
                        </a:rPr>
                        <a:t>VOL_ID</a:t>
                      </a:r>
                    </a:p>
                  </a:txBody>
                  <a:tcPr marL="6281" marR="6281" marT="62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F7BD"/>
                    </a:solidFill>
                  </a:tcPr>
                </a:tc>
              </a:tr>
              <a:tr h="206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Arial"/>
                        </a:rPr>
                        <a:t>VOL_SERIAL</a:t>
                      </a:r>
                    </a:p>
                  </a:txBody>
                  <a:tcPr marL="6281" marR="6281" marT="62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F7BD"/>
                    </a:solidFill>
                  </a:tcPr>
                </a:tc>
              </a:tr>
              <a:tr h="206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Arial"/>
                        </a:rPr>
                        <a:t>DEVICE_GROUP_NAME</a:t>
                      </a:r>
                    </a:p>
                  </a:txBody>
                  <a:tcPr marL="6281" marR="6281" marT="62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F7BD"/>
                    </a:solidFill>
                  </a:tcPr>
                </a:tc>
              </a:tr>
              <a:tr h="206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Arial"/>
                        </a:rPr>
                        <a:t>FILE_SIZE</a:t>
                      </a:r>
                    </a:p>
                  </a:txBody>
                  <a:tcPr marL="6281" marR="6281" marT="62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F7BD"/>
                    </a:solidFill>
                  </a:tcPr>
                </a:tc>
              </a:tr>
              <a:tr h="206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Arial"/>
                        </a:rPr>
                        <a:t>FILE_CHECKSUM</a:t>
                      </a:r>
                    </a:p>
                  </a:txBody>
                  <a:tcPr marL="6281" marR="6281" marT="62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F7BD"/>
                    </a:solidFill>
                  </a:tcPr>
                </a:tc>
              </a:tr>
              <a:tr h="206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Arial"/>
                        </a:rPr>
                        <a:t>FILE_NS_HOST</a:t>
                      </a:r>
                    </a:p>
                  </a:txBody>
                  <a:tcPr marL="6281" marR="6281" marT="62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F7BD"/>
                    </a:solidFill>
                  </a:tcPr>
                </a:tc>
              </a:tr>
              <a:tr h="206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Arial"/>
                        </a:rPr>
                        <a:t>FILE_NS_ID</a:t>
                      </a:r>
                    </a:p>
                  </a:txBody>
                  <a:tcPr marL="6281" marR="6281" marT="62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F7BD"/>
                    </a:solidFill>
                  </a:tcPr>
                </a:tc>
              </a:tr>
              <a:tr h="39087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Arial"/>
                        </a:rPr>
                        <a:t>FILE_PROGESSIVE_CHECKSUM</a:t>
                      </a:r>
                    </a:p>
                  </a:txBody>
                  <a:tcPr marL="6281" marR="6281" marT="62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F7BD"/>
                    </a:solidFill>
                  </a:tcPr>
                </a:tc>
              </a:tr>
              <a:tr h="206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Arial"/>
                        </a:rPr>
                        <a:t>FILE_BLOCK_COUNT</a:t>
                      </a:r>
                    </a:p>
                  </a:txBody>
                  <a:tcPr marL="6281" marR="6281" marT="62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F7BD"/>
                    </a:solidFill>
                  </a:tcPr>
                </a:tc>
              </a:tr>
              <a:tr h="2336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6281" marR="6281" marT="62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F7BD"/>
                    </a:solidFill>
                  </a:tcPr>
                </a:tc>
              </a:tr>
              <a:tr h="2336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Arial"/>
                        </a:rPr>
                        <a:t>FILE_NAME</a:t>
                      </a:r>
                    </a:p>
                  </a:txBody>
                  <a:tcPr marL="6281" marR="6281" marT="62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F7B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6019800" cy="836613"/>
          </a:xfrm>
        </p:spPr>
        <p:txBody>
          <a:bodyPr/>
          <a:lstStyle/>
          <a:p>
            <a:r>
              <a:rPr lang="en-US" sz="2800" smtClean="0"/>
              <a:t>Predicted Tape Format Performance</a:t>
            </a:r>
          </a:p>
        </p:txBody>
      </p:sp>
      <p:sp>
        <p:nvSpPr>
          <p:cNvPr id="2355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dirty="0" smtClean="0"/>
              <a:t>			Slide </a:t>
            </a:r>
            <a:fld id="{C98CC3E6-2016-477C-A3DB-B524656627BA}" type="slidenum">
              <a:rPr lang="en-GB" smtClean="0"/>
              <a:pPr/>
              <a:t>13</a:t>
            </a:fld>
            <a:endParaRPr lang="en-GB" dirty="0" smtClean="0"/>
          </a:p>
        </p:txBody>
      </p:sp>
      <p:graphicFrame>
        <p:nvGraphicFramePr>
          <p:cNvPr id="6" name="Chart 5"/>
          <p:cNvGraphicFramePr/>
          <p:nvPr/>
        </p:nvGraphicFramePr>
        <p:xfrm>
          <a:off x="1219200" y="914400"/>
          <a:ext cx="77724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557" name="TextBox 6"/>
          <p:cNvSpPr txBox="1">
            <a:spLocks noChangeArrowheads="1"/>
          </p:cNvSpPr>
          <p:nvPr/>
        </p:nvSpPr>
        <p:spPr bwMode="auto">
          <a:xfrm>
            <a:off x="3094038" y="1524000"/>
            <a:ext cx="1782762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FF0000"/>
                </a:solidFill>
              </a:rPr>
              <a:t>New tape format</a:t>
            </a:r>
          </a:p>
        </p:txBody>
      </p:sp>
      <p:sp>
        <p:nvSpPr>
          <p:cNvPr id="23558" name="TextBox 7"/>
          <p:cNvSpPr txBox="1">
            <a:spLocks noChangeArrowheads="1"/>
          </p:cNvSpPr>
          <p:nvPr/>
        </p:nvSpPr>
        <p:spPr bwMode="auto">
          <a:xfrm>
            <a:off x="6248400" y="1524000"/>
            <a:ext cx="1778000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EEB500"/>
                </a:solidFill>
              </a:rPr>
              <a:t>AUL tape format</a:t>
            </a:r>
          </a:p>
        </p:txBody>
      </p:sp>
      <p:sp>
        <p:nvSpPr>
          <p:cNvPr id="23559" name="Content Placeholder 2"/>
          <p:cNvSpPr>
            <a:spLocks noGrp="1"/>
          </p:cNvSpPr>
          <p:nvPr>
            <p:ph idx="1"/>
          </p:nvPr>
        </p:nvSpPr>
        <p:spPr>
          <a:xfrm>
            <a:off x="4343400" y="2667000"/>
            <a:ext cx="4525963" cy="25908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1600" smtClean="0"/>
              <a:t>Less than 1 year with the new tape format</a:t>
            </a:r>
          </a:p>
          <a:p>
            <a:r>
              <a:rPr lang="en-US" sz="1600" smtClean="0"/>
              <a:t>Greater than 4 years with the AUL tape format</a:t>
            </a:r>
          </a:p>
          <a:p>
            <a:r>
              <a:rPr lang="en-US" sz="1600" smtClean="0"/>
              <a:t>Hardware manufactures increasing tape density impose a 2 year cycle</a:t>
            </a:r>
          </a:p>
          <a:p>
            <a:r>
              <a:rPr lang="en-US" sz="1600" smtClean="0"/>
              <a:t>The future of repack may be to run continuously to verify checksums and ensure data integrity</a:t>
            </a:r>
          </a:p>
          <a:p>
            <a:endParaRPr 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6172200" cy="836613"/>
          </a:xfrm>
        </p:spPr>
        <p:txBody>
          <a:bodyPr/>
          <a:lstStyle/>
          <a:p>
            <a:r>
              <a:rPr lang="en-US" sz="3200" smtClean="0"/>
              <a:t>Architecture Needs to Change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new tape format is only half of the story</a:t>
            </a:r>
          </a:p>
          <a:p>
            <a:r>
              <a:rPr lang="en-US" smtClean="0"/>
              <a:t>An aggregator needs to be inserted into the disk ↔ tape data streams</a:t>
            </a:r>
          </a:p>
          <a:p>
            <a:r>
              <a:rPr lang="en-US" smtClean="0"/>
              <a:t>Anything old that is replaced is an opportunity for code re-use and increased maintainability via the Castor framework</a:t>
            </a:r>
          </a:p>
        </p:txBody>
      </p:sp>
      <p:sp>
        <p:nvSpPr>
          <p:cNvPr id="2458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dirty="0" smtClean="0"/>
              <a:t>			Slide </a:t>
            </a:r>
            <a:fld id="{BCB6A48A-74C2-4A70-A9F8-D82F036AAD36}" type="slidenum">
              <a:rPr lang="en-GB" smtClean="0"/>
              <a:pPr/>
              <a:t>14</a:t>
            </a:fld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dirty="0" smtClean="0"/>
              <a:t>			Slide </a:t>
            </a:r>
            <a:fld id="{765128D3-0894-4255-B237-3B026C06D477}" type="slidenum">
              <a:rPr lang="en-GB" smtClean="0"/>
              <a:pPr/>
              <a:t>15</a:t>
            </a:fld>
            <a:endParaRPr lang="en-GB" dirty="0" smtClean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3124200" y="1371600"/>
            <a:ext cx="1371600" cy="685800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b="1" dirty="0"/>
              <a:t>Drive</a:t>
            </a:r>
          </a:p>
          <a:p>
            <a:pPr algn="ctr">
              <a:defRPr/>
            </a:pPr>
            <a:r>
              <a:rPr lang="en-US" b="1" dirty="0"/>
              <a:t>Scheduler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4876800" y="2971800"/>
            <a:ext cx="1371600" cy="685800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b="1" dirty="0"/>
              <a:t>Tape</a:t>
            </a:r>
          </a:p>
          <a:p>
            <a:pPr algn="ctr">
              <a:defRPr/>
            </a:pPr>
            <a:r>
              <a:rPr lang="en-US" b="1" dirty="0"/>
              <a:t>Server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5334000" y="1066800"/>
            <a:ext cx="1447800" cy="685800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b="1" dirty="0"/>
              <a:t>Disk</a:t>
            </a:r>
          </a:p>
          <a:p>
            <a:pPr algn="ctr">
              <a:defRPr/>
            </a:pPr>
            <a:r>
              <a:rPr lang="en-US" b="1" dirty="0"/>
              <a:t>Server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5105400" y="1219200"/>
            <a:ext cx="1447800" cy="685800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b="1" dirty="0"/>
              <a:t>Disk</a:t>
            </a:r>
          </a:p>
          <a:p>
            <a:pPr algn="ctr">
              <a:defRPr/>
            </a:pPr>
            <a:r>
              <a:rPr lang="en-US" b="1" dirty="0"/>
              <a:t>Server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4876800" y="1371600"/>
            <a:ext cx="1447800" cy="685800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b="1" dirty="0"/>
              <a:t>Disk</a:t>
            </a:r>
          </a:p>
          <a:p>
            <a:pPr algn="ctr">
              <a:defRPr/>
            </a:pPr>
            <a:r>
              <a:rPr lang="en-US" b="1" dirty="0"/>
              <a:t>Server</a:t>
            </a:r>
          </a:p>
        </p:txBody>
      </p:sp>
      <p:sp>
        <p:nvSpPr>
          <p:cNvPr id="25618" name="TextBox 44"/>
          <p:cNvSpPr txBox="1">
            <a:spLocks noChangeArrowheads="1"/>
          </p:cNvSpPr>
          <p:nvPr/>
        </p:nvSpPr>
        <p:spPr bwMode="auto">
          <a:xfrm>
            <a:off x="2895600" y="2209800"/>
            <a:ext cx="3127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25619" name="TextBox 46"/>
          <p:cNvSpPr txBox="1">
            <a:spLocks noChangeArrowheads="1"/>
          </p:cNvSpPr>
          <p:nvPr/>
        </p:nvSpPr>
        <p:spPr bwMode="auto">
          <a:xfrm>
            <a:off x="4030663" y="2209800"/>
            <a:ext cx="31273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25620" name="TextBox 48"/>
          <p:cNvSpPr txBox="1">
            <a:spLocks noChangeArrowheads="1"/>
          </p:cNvSpPr>
          <p:nvPr/>
        </p:nvSpPr>
        <p:spPr bwMode="auto">
          <a:xfrm>
            <a:off x="1295400" y="4267200"/>
            <a:ext cx="45370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B050"/>
                </a:solidFill>
              </a:rPr>
              <a:t>1. </a:t>
            </a:r>
            <a:r>
              <a:rPr lang="en-US" sz="2000"/>
              <a:t>Stager requests a drive</a:t>
            </a:r>
          </a:p>
          <a:p>
            <a:r>
              <a:rPr lang="en-US" sz="2000" b="1">
                <a:solidFill>
                  <a:srgbClr val="00B050"/>
                </a:solidFill>
              </a:rPr>
              <a:t>2. </a:t>
            </a:r>
            <a:r>
              <a:rPr lang="en-US" sz="2000"/>
              <a:t>Drive is allocated</a:t>
            </a:r>
          </a:p>
          <a:p>
            <a:r>
              <a:rPr lang="en-US" sz="2000" b="1">
                <a:solidFill>
                  <a:srgbClr val="00B050"/>
                </a:solidFill>
              </a:rPr>
              <a:t>3. </a:t>
            </a:r>
            <a:r>
              <a:rPr lang="en-US" sz="2000"/>
              <a:t>Data is transferred to/from disk/tape</a:t>
            </a:r>
          </a:p>
          <a:p>
            <a:r>
              <a:rPr lang="en-US" sz="2000"/>
              <a:t>    based on file list given by stager</a:t>
            </a:r>
          </a:p>
        </p:txBody>
      </p:sp>
      <p:sp>
        <p:nvSpPr>
          <p:cNvPr id="25621" name="TextBox 67"/>
          <p:cNvSpPr txBox="1">
            <a:spLocks noChangeArrowheads="1"/>
          </p:cNvSpPr>
          <p:nvPr/>
        </p:nvSpPr>
        <p:spPr bwMode="auto">
          <a:xfrm>
            <a:off x="4030663" y="3048000"/>
            <a:ext cx="31273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25622" name="TextBox 68"/>
          <p:cNvSpPr txBox="1">
            <a:spLocks noChangeArrowheads="1"/>
          </p:cNvSpPr>
          <p:nvPr/>
        </p:nvSpPr>
        <p:spPr bwMode="auto">
          <a:xfrm>
            <a:off x="5715000" y="2438400"/>
            <a:ext cx="3127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B050"/>
                </a:solidFill>
              </a:rPr>
              <a:t>3</a:t>
            </a:r>
          </a:p>
        </p:txBody>
      </p:sp>
      <p:pic>
        <p:nvPicPr>
          <p:cNvPr id="25623" name="Picture 65" descr="C:\Documents and Settings\smurray\Local Settings\Temporary Internet Files\Content.IE5\ST2J01QR\MCj0434853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26670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Up-Down Arrow 29"/>
          <p:cNvSpPr/>
          <p:nvPr/>
        </p:nvSpPr>
        <p:spPr bwMode="auto">
          <a:xfrm>
            <a:off x="5410200" y="2057400"/>
            <a:ext cx="381000" cy="990600"/>
          </a:xfrm>
          <a:prstGeom prst="up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25625" name="Group 60"/>
          <p:cNvGrpSpPr>
            <a:grpSpLocks/>
          </p:cNvGrpSpPr>
          <p:nvPr/>
        </p:nvGrpSpPr>
        <p:grpSpPr bwMode="auto">
          <a:xfrm>
            <a:off x="6005513" y="4572000"/>
            <a:ext cx="2909887" cy="1295400"/>
            <a:chOff x="5791200" y="4419600"/>
            <a:chExt cx="2909888" cy="1295400"/>
          </a:xfrm>
        </p:grpSpPr>
        <p:sp>
          <p:nvSpPr>
            <p:cNvPr id="32" name="Rectangle 31"/>
            <p:cNvSpPr/>
            <p:nvPr/>
          </p:nvSpPr>
          <p:spPr bwMode="auto">
            <a:xfrm>
              <a:off x="5791200" y="4419600"/>
              <a:ext cx="2895601" cy="12954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44" name="TextBox 23"/>
            <p:cNvSpPr txBox="1">
              <a:spLocks noChangeArrowheads="1"/>
            </p:cNvSpPr>
            <p:nvPr/>
          </p:nvSpPr>
          <p:spPr bwMode="auto">
            <a:xfrm>
              <a:off x="7695863" y="4419600"/>
              <a:ext cx="1005225" cy="360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u="sng"/>
                <a:t>Legend</a:t>
              </a:r>
            </a:p>
          </p:txBody>
        </p:sp>
        <p:sp>
          <p:nvSpPr>
            <p:cNvPr id="25645" name="TextBox 24"/>
            <p:cNvSpPr txBox="1">
              <a:spLocks noChangeArrowheads="1"/>
            </p:cNvSpPr>
            <p:nvPr/>
          </p:nvSpPr>
          <p:spPr bwMode="auto">
            <a:xfrm>
              <a:off x="6476879" y="5257800"/>
              <a:ext cx="671979" cy="360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Data</a:t>
              </a:r>
            </a:p>
          </p:txBody>
        </p:sp>
        <p:cxnSp>
          <p:nvCxnSpPr>
            <p:cNvPr id="25646" name="Straight Arrow Connector 46"/>
            <p:cNvCxnSpPr>
              <a:cxnSpLocks noChangeShapeType="1"/>
            </p:cNvCxnSpPr>
            <p:nvPr/>
          </p:nvCxnSpPr>
          <p:spPr bwMode="auto">
            <a:xfrm>
              <a:off x="5867387" y="5057775"/>
              <a:ext cx="609492" cy="1588"/>
            </a:xfrm>
            <a:prstGeom prst="straightConnector1">
              <a:avLst/>
            </a:prstGeom>
            <a:noFill/>
            <a:ln w="28575" algn="ctr">
              <a:solidFill>
                <a:srgbClr val="00B050"/>
              </a:solidFill>
              <a:round/>
              <a:headEnd type="arrow" w="med" len="med"/>
              <a:tailEnd type="arrow" w="med" len="med"/>
            </a:ln>
          </p:spPr>
        </p:cxnSp>
        <p:sp>
          <p:nvSpPr>
            <p:cNvPr id="25647" name="TextBox 48"/>
            <p:cNvSpPr txBox="1">
              <a:spLocks noChangeArrowheads="1"/>
            </p:cNvSpPr>
            <p:nvPr/>
          </p:nvSpPr>
          <p:spPr bwMode="auto">
            <a:xfrm>
              <a:off x="6476879" y="4876800"/>
              <a:ext cx="2044338" cy="360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Control messages</a:t>
              </a:r>
            </a:p>
          </p:txBody>
        </p:sp>
        <p:sp>
          <p:nvSpPr>
            <p:cNvPr id="37" name="Rounded Rectangle 36"/>
            <p:cNvSpPr/>
            <p:nvPr/>
          </p:nvSpPr>
          <p:spPr bwMode="auto">
            <a:xfrm>
              <a:off x="5943573" y="4515804"/>
              <a:ext cx="533306" cy="3048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en-US" b="1" dirty="0"/>
            </a:p>
          </p:txBody>
        </p:sp>
        <p:sp>
          <p:nvSpPr>
            <p:cNvPr id="25651" name="TextBox 48"/>
            <p:cNvSpPr txBox="1">
              <a:spLocks noChangeArrowheads="1"/>
            </p:cNvSpPr>
            <p:nvPr/>
          </p:nvSpPr>
          <p:spPr bwMode="auto">
            <a:xfrm>
              <a:off x="6476879" y="4516438"/>
              <a:ext cx="658696" cy="360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Host</a:t>
              </a:r>
            </a:p>
          </p:txBody>
        </p:sp>
        <p:sp>
          <p:nvSpPr>
            <p:cNvPr id="41" name="Up-Down Arrow 40"/>
            <p:cNvSpPr/>
            <p:nvPr/>
          </p:nvSpPr>
          <p:spPr bwMode="auto">
            <a:xfrm rot="5400000">
              <a:off x="5992812" y="5132388"/>
              <a:ext cx="381000" cy="609600"/>
            </a:xfrm>
            <a:prstGeom prst="up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2" name="Up-Down Arrow 41"/>
          <p:cNvSpPr/>
          <p:nvPr/>
        </p:nvSpPr>
        <p:spPr bwMode="auto">
          <a:xfrm rot="5400000">
            <a:off x="6438900" y="2705100"/>
            <a:ext cx="381000" cy="1066800"/>
          </a:xfrm>
          <a:prstGeom prst="up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4" name="Rounded Rectangle 43"/>
          <p:cNvSpPr/>
          <p:nvPr/>
        </p:nvSpPr>
        <p:spPr bwMode="auto">
          <a:xfrm>
            <a:off x="1828800" y="2667000"/>
            <a:ext cx="1371600" cy="685800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b="1" dirty="0"/>
              <a:t>Stager</a:t>
            </a:r>
          </a:p>
        </p:txBody>
      </p:sp>
      <p:sp>
        <p:nvSpPr>
          <p:cNvPr id="57" name="Rounded Rectangle 56"/>
          <p:cNvSpPr/>
          <p:nvPr/>
        </p:nvSpPr>
        <p:spPr bwMode="auto">
          <a:xfrm>
            <a:off x="1981200" y="2819400"/>
            <a:ext cx="1371600" cy="685800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b="1" dirty="0"/>
              <a:t>Stager</a:t>
            </a:r>
          </a:p>
        </p:txBody>
      </p:sp>
      <p:sp>
        <p:nvSpPr>
          <p:cNvPr id="58" name="Rounded Rectangle 57"/>
          <p:cNvSpPr/>
          <p:nvPr/>
        </p:nvSpPr>
        <p:spPr bwMode="auto">
          <a:xfrm>
            <a:off x="2133600" y="2971800"/>
            <a:ext cx="1371600" cy="685800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b="1" dirty="0"/>
              <a:t>Stager</a:t>
            </a:r>
          </a:p>
        </p:txBody>
      </p:sp>
      <p:cxnSp>
        <p:nvCxnSpPr>
          <p:cNvPr id="25636" name="Straight Arrow Connector 67"/>
          <p:cNvCxnSpPr>
            <a:cxnSpLocks noChangeShapeType="1"/>
          </p:cNvCxnSpPr>
          <p:nvPr/>
        </p:nvCxnSpPr>
        <p:spPr bwMode="auto">
          <a:xfrm>
            <a:off x="3581400" y="3352800"/>
            <a:ext cx="1219200" cy="1588"/>
          </a:xfrm>
          <a:prstGeom prst="straightConnector1">
            <a:avLst/>
          </a:prstGeom>
          <a:noFill/>
          <a:ln w="28575" algn="ctr">
            <a:solidFill>
              <a:srgbClr val="00B050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25637" name="Straight Arrow Connector 67"/>
          <p:cNvCxnSpPr>
            <a:cxnSpLocks noChangeShapeType="1"/>
          </p:cNvCxnSpPr>
          <p:nvPr/>
        </p:nvCxnSpPr>
        <p:spPr bwMode="auto">
          <a:xfrm rot="5400000" flipH="1" flipV="1">
            <a:off x="2667000" y="2209800"/>
            <a:ext cx="990600" cy="685800"/>
          </a:xfrm>
          <a:prstGeom prst="straightConnector1">
            <a:avLst/>
          </a:prstGeom>
          <a:noFill/>
          <a:ln w="28575" algn="ctr">
            <a:solidFill>
              <a:srgbClr val="00B050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25638" name="Straight Arrow Connector 67"/>
          <p:cNvCxnSpPr>
            <a:cxnSpLocks noChangeShapeType="1"/>
          </p:cNvCxnSpPr>
          <p:nvPr/>
        </p:nvCxnSpPr>
        <p:spPr bwMode="auto">
          <a:xfrm rot="16200000" flipV="1">
            <a:off x="3962400" y="2209800"/>
            <a:ext cx="990600" cy="685800"/>
          </a:xfrm>
          <a:prstGeom prst="straightConnector1">
            <a:avLst/>
          </a:prstGeom>
          <a:noFill/>
          <a:ln w="28575" algn="ctr">
            <a:solidFill>
              <a:srgbClr val="00B050"/>
            </a:solidFill>
            <a:round/>
            <a:headEnd type="arrow" w="med" len="med"/>
            <a:tailEnd type="arrow" w="med" len="med"/>
          </a:ln>
        </p:spPr>
      </p:cxnSp>
      <p:sp>
        <p:nvSpPr>
          <p:cNvPr id="25639" name="Title 6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Current Architecture</a:t>
            </a:r>
          </a:p>
        </p:txBody>
      </p:sp>
      <p:grpSp>
        <p:nvGrpSpPr>
          <p:cNvPr id="25640" name="Group 66"/>
          <p:cNvGrpSpPr>
            <a:grpSpLocks/>
          </p:cNvGrpSpPr>
          <p:nvPr/>
        </p:nvGrpSpPr>
        <p:grpSpPr bwMode="auto">
          <a:xfrm>
            <a:off x="6781800" y="1371600"/>
            <a:ext cx="1524000" cy="1524000"/>
            <a:chOff x="6781800" y="1371600"/>
            <a:chExt cx="1524000" cy="1524000"/>
          </a:xfrm>
        </p:grpSpPr>
        <p:sp>
          <p:nvSpPr>
            <p:cNvPr id="64" name="32-Point Star 63"/>
            <p:cNvSpPr/>
            <p:nvPr/>
          </p:nvSpPr>
          <p:spPr bwMode="auto">
            <a:xfrm>
              <a:off x="6781800" y="1371600"/>
              <a:ext cx="1524000" cy="1524000"/>
            </a:xfrm>
            <a:prstGeom prst="star32">
              <a:avLst>
                <a:gd name="adj" fmla="val 43066"/>
              </a:avLst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42" name="TextBox 4"/>
            <p:cNvSpPr txBox="1">
              <a:spLocks noChangeArrowheads="1"/>
            </p:cNvSpPr>
            <p:nvPr/>
          </p:nvSpPr>
          <p:spPr bwMode="auto">
            <a:xfrm>
              <a:off x="6951330" y="1684439"/>
              <a:ext cx="1184940" cy="898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 data file</a:t>
              </a:r>
            </a:p>
            <a:p>
              <a:pPr algn="ctr"/>
              <a:r>
                <a:rPr lang="en-US"/>
                <a:t>=</a:t>
              </a:r>
            </a:p>
            <a:p>
              <a:pPr algn="ctr"/>
              <a:r>
                <a:rPr lang="en-US"/>
                <a:t>1 tape file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ounded Rectangle 35"/>
          <p:cNvSpPr/>
          <p:nvPr/>
        </p:nvSpPr>
        <p:spPr bwMode="auto">
          <a:xfrm>
            <a:off x="1371600" y="2667000"/>
            <a:ext cx="1524000" cy="1219200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b="1" dirty="0"/>
              <a:t>Stager</a:t>
            </a:r>
          </a:p>
        </p:txBody>
      </p:sp>
      <p:sp>
        <p:nvSpPr>
          <p:cNvPr id="33" name="Rounded Rectangle 32"/>
          <p:cNvSpPr/>
          <p:nvPr/>
        </p:nvSpPr>
        <p:spPr bwMode="auto">
          <a:xfrm>
            <a:off x="1524000" y="2819400"/>
            <a:ext cx="1524000" cy="1219200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b="1" dirty="0"/>
              <a:t>Stager</a:t>
            </a:r>
          </a:p>
        </p:txBody>
      </p:sp>
      <p:sp>
        <p:nvSpPr>
          <p:cNvPr id="266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 Architecture</a:t>
            </a:r>
          </a:p>
        </p:txBody>
      </p:sp>
      <p:sp>
        <p:nvSpPr>
          <p:cNvPr id="2663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dirty="0" smtClean="0"/>
              <a:t>			Slide </a:t>
            </a:r>
            <a:fld id="{7759E266-4741-4215-B848-BE8467FF808C}" type="slidenum">
              <a:rPr lang="en-GB" smtClean="0"/>
              <a:pPr/>
              <a:t>16</a:t>
            </a:fld>
            <a:endParaRPr lang="en-GB" dirty="0" smtClean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2895600" y="1371600"/>
            <a:ext cx="1371600" cy="685800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b="1" dirty="0"/>
              <a:t>Drive</a:t>
            </a:r>
          </a:p>
          <a:p>
            <a:pPr algn="ctr">
              <a:defRPr/>
            </a:pPr>
            <a:r>
              <a:rPr lang="en-US" b="1" dirty="0"/>
              <a:t>Scheduler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4648200" y="2971800"/>
            <a:ext cx="1752600" cy="1219200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b="1" dirty="0"/>
              <a:t>Tape Server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5105400" y="1066800"/>
            <a:ext cx="1447800" cy="685800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b="1" dirty="0"/>
              <a:t>Disk</a:t>
            </a:r>
          </a:p>
          <a:p>
            <a:pPr algn="ctr">
              <a:defRPr/>
            </a:pPr>
            <a:r>
              <a:rPr lang="en-US" b="1" dirty="0"/>
              <a:t>Server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4876800" y="1219200"/>
            <a:ext cx="1447800" cy="685800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b="1" dirty="0"/>
              <a:t>Disk</a:t>
            </a:r>
          </a:p>
          <a:p>
            <a:pPr algn="ctr">
              <a:defRPr/>
            </a:pPr>
            <a:r>
              <a:rPr lang="en-US" b="1" dirty="0"/>
              <a:t>Server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4648200" y="1371600"/>
            <a:ext cx="1447800" cy="685800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b="1" dirty="0"/>
              <a:t>Disk</a:t>
            </a:r>
          </a:p>
          <a:p>
            <a:pPr algn="ctr">
              <a:defRPr/>
            </a:pPr>
            <a:r>
              <a:rPr lang="en-US" b="1" dirty="0"/>
              <a:t>Server</a:t>
            </a:r>
          </a:p>
        </p:txBody>
      </p:sp>
      <p:pic>
        <p:nvPicPr>
          <p:cNvPr id="26649" name="Picture 65" descr="C:\Documents and Settings\smurray\Local Settings\Temporary Internet Files\Content.IE5\ST2J01QR\MCj0434853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29718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Up-Down Arrow 14"/>
          <p:cNvSpPr/>
          <p:nvPr/>
        </p:nvSpPr>
        <p:spPr bwMode="auto">
          <a:xfrm>
            <a:off x="5181600" y="2057400"/>
            <a:ext cx="381000" cy="990600"/>
          </a:xfrm>
          <a:prstGeom prst="up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Up-Down Arrow 15"/>
          <p:cNvSpPr/>
          <p:nvPr/>
        </p:nvSpPr>
        <p:spPr bwMode="auto">
          <a:xfrm rot="5400000">
            <a:off x="6667500" y="3086100"/>
            <a:ext cx="381000" cy="1066800"/>
          </a:xfrm>
          <a:prstGeom prst="up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Rounded Rectangle 19"/>
          <p:cNvSpPr/>
          <p:nvPr/>
        </p:nvSpPr>
        <p:spPr bwMode="auto">
          <a:xfrm>
            <a:off x="1676400" y="2971800"/>
            <a:ext cx="1524000" cy="1219200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b="1" dirty="0"/>
              <a:t>Stager</a:t>
            </a:r>
          </a:p>
        </p:txBody>
      </p:sp>
      <p:cxnSp>
        <p:nvCxnSpPr>
          <p:cNvPr id="26655" name="Straight Arrow Connector 67"/>
          <p:cNvCxnSpPr>
            <a:cxnSpLocks noChangeShapeType="1"/>
          </p:cNvCxnSpPr>
          <p:nvPr/>
        </p:nvCxnSpPr>
        <p:spPr bwMode="auto">
          <a:xfrm>
            <a:off x="3314700" y="3579813"/>
            <a:ext cx="1219200" cy="1587"/>
          </a:xfrm>
          <a:prstGeom prst="straightConnector1">
            <a:avLst/>
          </a:prstGeom>
          <a:noFill/>
          <a:ln w="28575" algn="ctr">
            <a:solidFill>
              <a:srgbClr val="00B050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26656" name="Straight Arrow Connector 67"/>
          <p:cNvCxnSpPr>
            <a:cxnSpLocks noChangeShapeType="1"/>
          </p:cNvCxnSpPr>
          <p:nvPr/>
        </p:nvCxnSpPr>
        <p:spPr bwMode="auto">
          <a:xfrm rot="5400000" flipH="1" flipV="1">
            <a:off x="2438400" y="2209800"/>
            <a:ext cx="990600" cy="685800"/>
          </a:xfrm>
          <a:prstGeom prst="straightConnector1">
            <a:avLst/>
          </a:prstGeom>
          <a:noFill/>
          <a:ln w="28575" algn="ctr">
            <a:solidFill>
              <a:srgbClr val="00B050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26657" name="Straight Arrow Connector 67"/>
          <p:cNvCxnSpPr>
            <a:cxnSpLocks noChangeShapeType="1"/>
          </p:cNvCxnSpPr>
          <p:nvPr/>
        </p:nvCxnSpPr>
        <p:spPr bwMode="auto">
          <a:xfrm rot="16200000" flipV="1">
            <a:off x="3733800" y="2209800"/>
            <a:ext cx="990600" cy="685800"/>
          </a:xfrm>
          <a:prstGeom prst="straightConnector1">
            <a:avLst/>
          </a:prstGeom>
          <a:noFill/>
          <a:ln w="28575" algn="ctr">
            <a:solidFill>
              <a:srgbClr val="00B050"/>
            </a:solidFill>
            <a:round/>
            <a:headEnd type="arrow" w="med" len="med"/>
            <a:tailEnd type="arrow" w="med" len="med"/>
          </a:ln>
        </p:spPr>
      </p:cxnSp>
      <p:grpSp>
        <p:nvGrpSpPr>
          <p:cNvPr id="26658" name="Group 48"/>
          <p:cNvGrpSpPr>
            <a:grpSpLocks/>
          </p:cNvGrpSpPr>
          <p:nvPr/>
        </p:nvGrpSpPr>
        <p:grpSpPr bwMode="auto">
          <a:xfrm>
            <a:off x="6081713" y="4419600"/>
            <a:ext cx="2909887" cy="1600200"/>
            <a:chOff x="5486400" y="4724400"/>
            <a:chExt cx="2910403" cy="1600200"/>
          </a:xfrm>
        </p:grpSpPr>
        <p:sp>
          <p:nvSpPr>
            <p:cNvPr id="34" name="Rectangle 33"/>
            <p:cNvSpPr/>
            <p:nvPr/>
          </p:nvSpPr>
          <p:spPr bwMode="auto">
            <a:xfrm>
              <a:off x="5486400" y="4724400"/>
              <a:ext cx="2896113" cy="1600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Down Arrow 34"/>
            <p:cNvSpPr/>
            <p:nvPr/>
          </p:nvSpPr>
          <p:spPr bwMode="auto">
            <a:xfrm rot="16200000">
              <a:off x="5753174" y="5753053"/>
              <a:ext cx="304800" cy="533495"/>
            </a:xfrm>
            <a:prstGeom prst="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667" name="TextBox 23"/>
            <p:cNvSpPr txBox="1">
              <a:spLocks noChangeArrowheads="1"/>
            </p:cNvSpPr>
            <p:nvPr/>
          </p:nvSpPr>
          <p:spPr bwMode="auto">
            <a:xfrm>
              <a:off x="7391400" y="4724400"/>
              <a:ext cx="1005403" cy="360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u="sng"/>
                <a:t>Legend</a:t>
              </a:r>
            </a:p>
          </p:txBody>
        </p:sp>
        <p:sp>
          <p:nvSpPr>
            <p:cNvPr id="26668" name="TextBox 24"/>
            <p:cNvSpPr txBox="1">
              <a:spLocks noChangeArrowheads="1"/>
            </p:cNvSpPr>
            <p:nvPr/>
          </p:nvSpPr>
          <p:spPr bwMode="auto">
            <a:xfrm>
              <a:off x="6172200" y="5867400"/>
              <a:ext cx="1954213" cy="360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Data to be stored</a:t>
              </a:r>
            </a:p>
          </p:txBody>
        </p:sp>
        <p:cxnSp>
          <p:nvCxnSpPr>
            <p:cNvPr id="26669" name="Straight Arrow Connector 46"/>
            <p:cNvCxnSpPr>
              <a:cxnSpLocks noChangeShapeType="1"/>
            </p:cNvCxnSpPr>
            <p:nvPr/>
          </p:nvCxnSpPr>
          <p:spPr bwMode="auto">
            <a:xfrm>
              <a:off x="5562600" y="5667375"/>
              <a:ext cx="609600" cy="1588"/>
            </a:xfrm>
            <a:prstGeom prst="straightConnector1">
              <a:avLst/>
            </a:prstGeom>
            <a:noFill/>
            <a:ln w="28575" algn="ctr">
              <a:solidFill>
                <a:srgbClr val="00B050"/>
              </a:solidFill>
              <a:round/>
              <a:headEnd type="arrow" w="med" len="med"/>
              <a:tailEnd type="arrow" w="med" len="med"/>
            </a:ln>
          </p:spPr>
        </p:cxnSp>
        <p:sp>
          <p:nvSpPr>
            <p:cNvPr id="26670" name="TextBox 48"/>
            <p:cNvSpPr txBox="1">
              <a:spLocks noChangeArrowheads="1"/>
            </p:cNvSpPr>
            <p:nvPr/>
          </p:nvSpPr>
          <p:spPr bwMode="auto">
            <a:xfrm>
              <a:off x="6172200" y="5486400"/>
              <a:ext cx="2044700" cy="360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Control messages</a:t>
              </a:r>
            </a:p>
          </p:txBody>
        </p:sp>
        <p:sp>
          <p:nvSpPr>
            <p:cNvPr id="40" name="Rounded Rectangle 39"/>
            <p:cNvSpPr/>
            <p:nvPr/>
          </p:nvSpPr>
          <p:spPr bwMode="auto">
            <a:xfrm>
              <a:off x="5638800" y="4820604"/>
              <a:ext cx="533400" cy="3048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en-US" b="1" dirty="0"/>
            </a:p>
          </p:txBody>
        </p:sp>
        <p:sp>
          <p:nvSpPr>
            <p:cNvPr id="26674" name="TextBox 48"/>
            <p:cNvSpPr txBox="1">
              <a:spLocks noChangeArrowheads="1"/>
            </p:cNvSpPr>
            <p:nvPr/>
          </p:nvSpPr>
          <p:spPr bwMode="auto">
            <a:xfrm>
              <a:off x="6172200" y="4821238"/>
              <a:ext cx="658813" cy="360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Host</a:t>
              </a:r>
            </a:p>
          </p:txBody>
        </p:sp>
        <p:sp>
          <p:nvSpPr>
            <p:cNvPr id="42" name="Rounded Rectangle 41"/>
            <p:cNvSpPr/>
            <p:nvPr/>
          </p:nvSpPr>
          <p:spPr bwMode="auto">
            <a:xfrm>
              <a:off x="5638827" y="5181600"/>
              <a:ext cx="533495" cy="3048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6676" name="TextBox 48"/>
            <p:cNvSpPr txBox="1">
              <a:spLocks noChangeArrowheads="1"/>
            </p:cNvSpPr>
            <p:nvPr/>
          </p:nvSpPr>
          <p:spPr bwMode="auto">
            <a:xfrm>
              <a:off x="6172200" y="5181600"/>
              <a:ext cx="2133600" cy="360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Server process(es)</a:t>
              </a:r>
            </a:p>
          </p:txBody>
        </p:sp>
      </p:grpSp>
      <p:sp>
        <p:nvSpPr>
          <p:cNvPr id="44" name="Rounded Rectangle 43"/>
          <p:cNvSpPr/>
          <p:nvPr/>
        </p:nvSpPr>
        <p:spPr bwMode="auto">
          <a:xfrm>
            <a:off x="1828800" y="3352800"/>
            <a:ext cx="1219200" cy="685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dirty="0"/>
              <a:t>Tape Gateway</a:t>
            </a:r>
          </a:p>
        </p:txBody>
      </p:sp>
      <p:sp>
        <p:nvSpPr>
          <p:cNvPr id="45" name="Rounded Rectangle 44"/>
          <p:cNvSpPr/>
          <p:nvPr/>
        </p:nvSpPr>
        <p:spPr bwMode="auto">
          <a:xfrm>
            <a:off x="4800600" y="3352800"/>
            <a:ext cx="1447800" cy="685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dirty="0"/>
              <a:t>Tape Aggregator</a:t>
            </a:r>
          </a:p>
        </p:txBody>
      </p:sp>
      <p:grpSp>
        <p:nvGrpSpPr>
          <p:cNvPr id="26661" name="Group 49"/>
          <p:cNvGrpSpPr>
            <a:grpSpLocks/>
          </p:cNvGrpSpPr>
          <p:nvPr/>
        </p:nvGrpSpPr>
        <p:grpSpPr bwMode="auto">
          <a:xfrm>
            <a:off x="6477000" y="1676400"/>
            <a:ext cx="1524000" cy="1524000"/>
            <a:chOff x="6781800" y="1371600"/>
            <a:chExt cx="1524000" cy="1524000"/>
          </a:xfrm>
        </p:grpSpPr>
        <p:sp>
          <p:nvSpPr>
            <p:cNvPr id="48" name="32-Point Star 47"/>
            <p:cNvSpPr/>
            <p:nvPr/>
          </p:nvSpPr>
          <p:spPr bwMode="auto">
            <a:xfrm>
              <a:off x="6781800" y="1371600"/>
              <a:ext cx="1524000" cy="1524000"/>
            </a:xfrm>
            <a:prstGeom prst="star32">
              <a:avLst>
                <a:gd name="adj" fmla="val 43066"/>
              </a:avLst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664" name="TextBox 4"/>
            <p:cNvSpPr txBox="1">
              <a:spLocks noChangeArrowheads="1"/>
            </p:cNvSpPr>
            <p:nvPr/>
          </p:nvSpPr>
          <p:spPr bwMode="auto">
            <a:xfrm>
              <a:off x="6893622" y="1684439"/>
              <a:ext cx="1300356" cy="898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n data files</a:t>
              </a:r>
            </a:p>
            <a:p>
              <a:pPr algn="ctr"/>
              <a:r>
                <a:rPr lang="en-US"/>
                <a:t>=</a:t>
              </a:r>
            </a:p>
            <a:p>
              <a:pPr algn="ctr"/>
              <a:r>
                <a:rPr lang="en-US"/>
                <a:t>1 tape file</a:t>
              </a:r>
            </a:p>
          </p:txBody>
        </p:sp>
      </p:grpSp>
      <p:sp>
        <p:nvSpPr>
          <p:cNvPr id="26662" name="Content Placeholder 2"/>
          <p:cNvSpPr>
            <a:spLocks noGrp="1"/>
          </p:cNvSpPr>
          <p:nvPr>
            <p:ph idx="1"/>
          </p:nvPr>
        </p:nvSpPr>
        <p:spPr>
          <a:xfrm>
            <a:off x="1219200" y="4495800"/>
            <a:ext cx="4800600" cy="1752600"/>
          </a:xfrm>
        </p:spPr>
        <p:txBody>
          <a:bodyPr/>
          <a:lstStyle/>
          <a:p>
            <a:r>
              <a:rPr lang="en-US" sz="1800" smtClean="0"/>
              <a:t>The tape gateway will replace RTCPClientD</a:t>
            </a:r>
          </a:p>
          <a:p>
            <a:r>
              <a:rPr lang="en-US" sz="1800" smtClean="0"/>
              <a:t>The tape gateway will be stateless</a:t>
            </a:r>
          </a:p>
          <a:p>
            <a:r>
              <a:rPr lang="en-US" sz="1800" smtClean="0"/>
              <a:t>The tape aggregator will wrap RTCPD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Roadmap</a:t>
            </a:r>
          </a:p>
        </p:txBody>
      </p:sp>
      <p:sp>
        <p:nvSpPr>
          <p:cNvPr id="2765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dirty="0" smtClean="0"/>
              <a:t>			Slide </a:t>
            </a:r>
            <a:fld id="{DE357169-35BC-4012-9317-90869736D57E}" type="slidenum">
              <a:rPr lang="en-GB" smtClean="0"/>
              <a:pPr/>
              <a:t>17</a:t>
            </a:fld>
            <a:endParaRPr lang="en-GB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19200" y="838200"/>
          <a:ext cx="79248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8518"/>
                <a:gridCol w="5516282"/>
              </a:tblGrid>
              <a:tr h="762467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Actions</a:t>
                      </a:r>
                      <a:endParaRPr lang="en-US" dirty="0"/>
                    </a:p>
                  </a:txBody>
                  <a:tcPr/>
                </a:tc>
              </a:tr>
              <a:tr h="1316039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Beginning  Q4 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Put</a:t>
                      </a:r>
                      <a:r>
                        <a:rPr lang="en-US" baseline="0" dirty="0" smtClean="0"/>
                        <a:t> r</a:t>
                      </a:r>
                      <a:r>
                        <a:rPr lang="en-US" dirty="0" smtClean="0"/>
                        <a:t>epack into full</a:t>
                      </a:r>
                      <a:r>
                        <a:rPr lang="en-US" baseline="0" dirty="0" smtClean="0"/>
                        <a:t> production will at least 20 drives.  Expecting 700 MB/s.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Conclude new tape format architecture.</a:t>
                      </a:r>
                    </a:p>
                  </a:txBody>
                  <a:tcPr/>
                </a:tc>
              </a:tr>
              <a:tr h="762467">
                <a:tc>
                  <a:txBody>
                    <a:bodyPr/>
                    <a:lstStyle/>
                    <a:p>
                      <a:r>
                        <a:rPr lang="en-US" dirty="0" smtClean="0"/>
                        <a:t>End Q1 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Release first functional prototype of new tape format.</a:t>
                      </a:r>
                      <a:endParaRPr lang="en-US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 smtClean="0"/>
                        <a:t>End Q2 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Write new</a:t>
                      </a:r>
                      <a:r>
                        <a:rPr lang="en-US" baseline="0" dirty="0" smtClean="0"/>
                        <a:t> tape format with repack only.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Read new tape format everywhere.</a:t>
                      </a:r>
                      <a:endParaRPr lang="en-US" dirty="0"/>
                    </a:p>
                  </a:txBody>
                  <a:tcPr/>
                </a:tc>
              </a:tr>
              <a:tr h="762467">
                <a:tc>
                  <a:txBody>
                    <a:bodyPr/>
                    <a:lstStyle/>
                    <a:p>
                      <a:r>
                        <a:rPr lang="en-US" dirty="0" smtClean="0"/>
                        <a:t>End Q3 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 and write everywhere</a:t>
                      </a:r>
                      <a:endParaRPr lang="en-US" dirty="0"/>
                    </a:p>
                  </a:txBody>
                  <a:tcPr/>
                </a:tc>
              </a:tr>
              <a:tr h="663760">
                <a:tc>
                  <a:txBody>
                    <a:bodyPr/>
                    <a:lstStyle/>
                    <a:p>
                      <a:r>
                        <a:rPr lang="en-US" dirty="0" smtClean="0"/>
                        <a:t>Beginning</a:t>
                      </a:r>
                      <a:r>
                        <a:rPr lang="en-US" baseline="0" dirty="0" smtClean="0"/>
                        <a:t> Q1 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Replace RTCPD with tape aggregator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124200" y="2590800"/>
            <a:ext cx="5486400" cy="2778966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Current status (Feb 2009):</a:t>
            </a:r>
          </a:p>
          <a:p>
            <a:pPr marL="108000" indent="-457200">
              <a:buSzPct val="100000"/>
              <a:buFont typeface="Wingdings" pitchFamily="2" charset="2"/>
              <a:buChar char="§"/>
            </a:pPr>
            <a:r>
              <a:rPr lang="en-GB" dirty="0" smtClean="0"/>
              <a:t> New tape format specified</a:t>
            </a:r>
          </a:p>
          <a:p>
            <a:pPr marL="108000" indent="-457200">
              <a:buSzPct val="100000"/>
              <a:buFont typeface="Wingdings" pitchFamily="2" charset="2"/>
              <a:buChar char="§"/>
            </a:pPr>
            <a:r>
              <a:rPr lang="en-GB" dirty="0"/>
              <a:t> </a:t>
            </a:r>
            <a:r>
              <a:rPr lang="en-GB" dirty="0" smtClean="0"/>
              <a:t>Classes for reading/writing new format coded</a:t>
            </a:r>
          </a:p>
          <a:p>
            <a:pPr marL="108000" indent="-457200">
              <a:buSzPct val="100000"/>
              <a:buFont typeface="Wingdings" pitchFamily="2" charset="2"/>
              <a:buChar char="§"/>
            </a:pPr>
            <a:r>
              <a:rPr lang="en-GB" dirty="0"/>
              <a:t> </a:t>
            </a:r>
            <a:r>
              <a:rPr lang="en-GB" dirty="0" smtClean="0"/>
              <a:t>Communication between   </a:t>
            </a:r>
            <a:r>
              <a:rPr lang="en-GB" dirty="0" err="1" smtClean="0"/>
              <a:t>rtcpclientd</a:t>
            </a:r>
            <a:r>
              <a:rPr lang="en-GB" dirty="0" smtClean="0"/>
              <a:t>/</a:t>
            </a:r>
            <a:r>
              <a:rPr lang="en-GB" dirty="0" err="1" smtClean="0"/>
              <a:t>rtcpd</a:t>
            </a:r>
            <a:r>
              <a:rPr lang="en-GB" dirty="0" smtClean="0"/>
              <a:t>/VDQM reverse engineered and understood</a:t>
            </a:r>
          </a:p>
          <a:p>
            <a:pPr marL="108000" indent="-457200">
              <a:buSzPct val="100000"/>
              <a:buFont typeface="Wingdings" pitchFamily="2" charset="2"/>
              <a:buChar char="§"/>
            </a:pPr>
            <a:r>
              <a:rPr lang="en-GB" dirty="0" smtClean="0"/>
              <a:t>Tape aggregator and gateway prototypes underway; first goal to fully support non-aggregated AUL read/writes; aggregations to come later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Contents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Tape efficiency project</a:t>
            </a:r>
          </a:p>
          <a:p>
            <a:r>
              <a:rPr lang="en-US" sz="2800" b="1" dirty="0" smtClean="0"/>
              <a:t>Problem areas</a:t>
            </a:r>
          </a:p>
          <a:p>
            <a:r>
              <a:rPr lang="en-US" sz="2800" b="1" dirty="0" smtClean="0"/>
              <a:t>What has been done</a:t>
            </a:r>
          </a:p>
          <a:p>
            <a:r>
              <a:rPr lang="en-US" sz="2800" b="1" dirty="0" smtClean="0"/>
              <a:t>What is under development</a:t>
            </a:r>
            <a:endParaRPr lang="en-US" sz="2400" b="1" dirty="0" smtClean="0"/>
          </a:p>
          <a:p>
            <a:r>
              <a:rPr lang="en-US" sz="2800" b="1" dirty="0" smtClean="0"/>
              <a:t>Roadmap and current status</a:t>
            </a:r>
            <a:endParaRPr lang="en-US" sz="2800" b="1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dirty="0" smtClean="0"/>
              <a:t>			Slide </a:t>
            </a:r>
            <a:fld id="{247CD27B-9581-4BC1-82C4-DFAD77A56392}" type="slidenum">
              <a:rPr lang="en-GB" smtClean="0"/>
              <a:pPr/>
              <a:t>2</a:t>
            </a:fld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Tape Efficiency Project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functionality dealing directly with storage on and management of tapes</a:t>
            </a:r>
          </a:p>
          <a:p>
            <a:pPr lvl="1"/>
            <a:r>
              <a:rPr lang="en-US" dirty="0" smtClean="0"/>
              <a:t>Volume database</a:t>
            </a:r>
          </a:p>
          <a:p>
            <a:pPr lvl="1"/>
            <a:r>
              <a:rPr lang="en-US" dirty="0" smtClean="0"/>
              <a:t>Migrations/recalls</a:t>
            </a:r>
          </a:p>
          <a:p>
            <a:pPr lvl="1"/>
            <a:r>
              <a:rPr lang="en-US" dirty="0" smtClean="0"/>
              <a:t>Tape drive scheduling</a:t>
            </a:r>
          </a:p>
          <a:p>
            <a:pPr lvl="1"/>
            <a:r>
              <a:rPr lang="en-US" dirty="0" smtClean="0"/>
              <a:t>Low-level tape positioning and read/write</a:t>
            </a:r>
          </a:p>
          <a:p>
            <a:r>
              <a:rPr lang="en-US" dirty="0" smtClean="0"/>
              <a:t>Team is from IT/DM</a:t>
            </a:r>
          </a:p>
          <a:p>
            <a:r>
              <a:rPr lang="en-US" dirty="0" smtClean="0"/>
              <a:t>Contributions from IT/FIO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dirty="0" smtClean="0"/>
              <a:t>			Slide </a:t>
            </a:r>
            <a:fld id="{A1DA84FD-6ED3-4039-A732-5D497B1E25DF}" type="slidenum">
              <a:rPr lang="en-GB" smtClean="0"/>
              <a:pPr/>
              <a:t>3</a:t>
            </a:fld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6019800" cy="836613"/>
          </a:xfrm>
        </p:spPr>
        <p:txBody>
          <a:bodyPr/>
          <a:lstStyle/>
          <a:p>
            <a:r>
              <a:rPr lang="en-US" smtClean="0"/>
              <a:t>Problem Areas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601788" y="1066800"/>
            <a:ext cx="7542212" cy="4951413"/>
          </a:xfrm>
        </p:spPr>
        <p:txBody>
          <a:bodyPr/>
          <a:lstStyle/>
          <a:p>
            <a:r>
              <a:rPr lang="en-US" dirty="0" smtClean="0"/>
              <a:t>Write more data per tape mount</a:t>
            </a:r>
          </a:p>
          <a:p>
            <a:endParaRPr lang="en-US" dirty="0" smtClean="0"/>
          </a:p>
          <a:p>
            <a:r>
              <a:rPr lang="en-US" dirty="0" smtClean="0"/>
              <a:t>Use a more efficient tape format</a:t>
            </a:r>
          </a:p>
          <a:p>
            <a:pPr lvl="1"/>
            <a:r>
              <a:rPr lang="en-US" dirty="0" smtClean="0"/>
              <a:t>The current tape format does not deal efficiently with small files</a:t>
            </a:r>
          </a:p>
          <a:p>
            <a:endParaRPr lang="en-US" dirty="0" smtClean="0"/>
          </a:p>
          <a:p>
            <a:r>
              <a:rPr lang="en-US" dirty="0" smtClean="0"/>
              <a:t>Improve read efficiency</a:t>
            </a:r>
          </a:p>
          <a:p>
            <a:pPr lvl="1"/>
            <a:r>
              <a:rPr lang="en-US" dirty="0" smtClean="0"/>
              <a:t>Require modifications from </a:t>
            </a:r>
            <a:r>
              <a:rPr lang="en-US" dirty="0" smtClean="0"/>
              <a:t>tape-&gt;disk</a:t>
            </a:r>
            <a:endParaRPr lang="en-US" dirty="0" smtClean="0"/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dirty="0" smtClean="0"/>
              <a:t>			Slide </a:t>
            </a:r>
            <a:fld id="{60B464F9-1C79-4B5D-8A8F-64A948C3304F}" type="slidenum">
              <a:rPr lang="en-GB" smtClean="0"/>
              <a:pPr/>
              <a:t>4</a:t>
            </a:fld>
            <a:endParaRPr lang="en-GB" dirty="0" smtClean="0"/>
          </a:p>
        </p:txBody>
      </p:sp>
      <p:grpSp>
        <p:nvGrpSpPr>
          <p:cNvPr id="12293" name="Group 15"/>
          <p:cNvGrpSpPr>
            <a:grpSpLocks/>
          </p:cNvGrpSpPr>
          <p:nvPr/>
        </p:nvGrpSpPr>
        <p:grpSpPr bwMode="auto">
          <a:xfrm>
            <a:off x="590550" y="838200"/>
            <a:ext cx="1219200" cy="1219200"/>
            <a:chOff x="533400" y="838200"/>
            <a:chExt cx="1219200" cy="1219200"/>
          </a:xfrm>
        </p:grpSpPr>
        <p:sp>
          <p:nvSpPr>
            <p:cNvPr id="8" name="32-Point Star 7"/>
            <p:cNvSpPr/>
            <p:nvPr/>
          </p:nvSpPr>
          <p:spPr bwMode="auto">
            <a:xfrm>
              <a:off x="533400" y="838200"/>
              <a:ext cx="1219200" cy="1219200"/>
            </a:xfrm>
            <a:prstGeom prst="star32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01" name="TextBox 4"/>
            <p:cNvSpPr txBox="1">
              <a:spLocks noChangeArrowheads="1"/>
            </p:cNvSpPr>
            <p:nvPr/>
          </p:nvSpPr>
          <p:spPr bwMode="auto">
            <a:xfrm>
              <a:off x="783446" y="1132970"/>
              <a:ext cx="719108" cy="62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Work</a:t>
              </a:r>
            </a:p>
            <a:p>
              <a:pPr algn="ctr"/>
              <a:r>
                <a:rPr lang="en-US"/>
                <a:t>done</a:t>
              </a:r>
            </a:p>
          </p:txBody>
        </p:sp>
      </p:grpSp>
      <p:grpSp>
        <p:nvGrpSpPr>
          <p:cNvPr id="12294" name="Group 14"/>
          <p:cNvGrpSpPr>
            <a:grpSpLocks/>
          </p:cNvGrpSpPr>
          <p:nvPr/>
        </p:nvGrpSpPr>
        <p:grpSpPr bwMode="auto">
          <a:xfrm>
            <a:off x="590550" y="2133600"/>
            <a:ext cx="1219200" cy="1219200"/>
            <a:chOff x="533400" y="2438400"/>
            <a:chExt cx="1219200" cy="1219200"/>
          </a:xfrm>
        </p:grpSpPr>
        <p:sp>
          <p:nvSpPr>
            <p:cNvPr id="9" name="32-Point Star 8"/>
            <p:cNvSpPr/>
            <p:nvPr/>
          </p:nvSpPr>
          <p:spPr bwMode="auto">
            <a:xfrm>
              <a:off x="533400" y="2438400"/>
              <a:ext cx="1219200" cy="1219200"/>
            </a:xfrm>
            <a:prstGeom prst="star32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99" name="TextBox 5"/>
            <p:cNvSpPr txBox="1">
              <a:spLocks noChangeArrowheads="1"/>
            </p:cNvSpPr>
            <p:nvPr/>
          </p:nvSpPr>
          <p:spPr bwMode="auto">
            <a:xfrm>
              <a:off x="665947" y="2733170"/>
              <a:ext cx="954107" cy="62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Current</a:t>
              </a:r>
            </a:p>
            <a:p>
              <a:pPr algn="ctr"/>
              <a:r>
                <a:rPr lang="en-US"/>
                <a:t>work</a:t>
              </a:r>
            </a:p>
          </p:txBody>
        </p:sp>
      </p:grpSp>
      <p:grpSp>
        <p:nvGrpSpPr>
          <p:cNvPr id="12295" name="Group 13"/>
          <p:cNvGrpSpPr>
            <a:grpSpLocks/>
          </p:cNvGrpSpPr>
          <p:nvPr/>
        </p:nvGrpSpPr>
        <p:grpSpPr bwMode="auto">
          <a:xfrm>
            <a:off x="590550" y="4419600"/>
            <a:ext cx="1219200" cy="1219200"/>
            <a:chOff x="685800" y="4343400"/>
            <a:chExt cx="1219200" cy="1219200"/>
          </a:xfrm>
        </p:grpSpPr>
        <p:sp>
          <p:nvSpPr>
            <p:cNvPr id="10" name="32-Point Star 9"/>
            <p:cNvSpPr/>
            <p:nvPr/>
          </p:nvSpPr>
          <p:spPr bwMode="auto">
            <a:xfrm>
              <a:off x="685800" y="4343400"/>
              <a:ext cx="1219200" cy="1219200"/>
            </a:xfrm>
            <a:prstGeom prst="star32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97" name="TextBox 6"/>
            <p:cNvSpPr txBox="1">
              <a:spLocks noChangeArrowheads="1"/>
            </p:cNvSpPr>
            <p:nvPr/>
          </p:nvSpPr>
          <p:spPr bwMode="auto">
            <a:xfrm>
              <a:off x="927351" y="4638170"/>
              <a:ext cx="736099" cy="62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More</a:t>
              </a:r>
            </a:p>
            <a:p>
              <a:pPr algn="ctr"/>
              <a:r>
                <a:rPr lang="en-US"/>
                <a:t>ideas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2"/>
          <p:cNvSpPr txBox="1">
            <a:spLocks noChangeArrowheads="1"/>
          </p:cNvSpPr>
          <p:nvPr/>
        </p:nvSpPr>
        <p:spPr bwMode="auto">
          <a:xfrm>
            <a:off x="1828800" y="1905000"/>
            <a:ext cx="5830888" cy="271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8800" b="1"/>
              <a:t>What has</a:t>
            </a:r>
          </a:p>
          <a:p>
            <a:pPr algn="ctr"/>
            <a:r>
              <a:rPr lang="en-US" sz="8800" b="1"/>
              <a:t>been done</a:t>
            </a:r>
          </a:p>
        </p:txBody>
      </p:sp>
      <p:sp>
        <p:nvSpPr>
          <p:cNvPr id="13315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dirty="0" smtClean="0"/>
              <a:t>			Slide </a:t>
            </a:r>
            <a:fld id="{2B35E68E-EA9A-4B6B-90DE-444F871CB8D8}" type="slidenum">
              <a:rPr lang="en-GB" smtClean="0"/>
              <a:pPr/>
              <a:t>5</a:t>
            </a:fld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6019800" cy="836613"/>
          </a:xfrm>
        </p:spPr>
        <p:txBody>
          <a:bodyPr/>
          <a:lstStyle/>
          <a:p>
            <a:r>
              <a:rPr lang="en-US" sz="3600" smtClean="0"/>
              <a:t>Read/write More Per Mount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371600" y="915988"/>
            <a:ext cx="7542213" cy="4951412"/>
          </a:xfrm>
        </p:spPr>
        <p:txBody>
          <a:bodyPr/>
          <a:lstStyle/>
          <a:p>
            <a:r>
              <a:rPr lang="en-US" sz="2800" dirty="0" smtClean="0"/>
              <a:t>Recall/migration policies</a:t>
            </a:r>
          </a:p>
          <a:p>
            <a:pPr lvl="1"/>
            <a:r>
              <a:rPr lang="en-US" sz="2400" dirty="0" smtClean="0"/>
              <a:t>Freight train approach</a:t>
            </a:r>
          </a:p>
          <a:p>
            <a:pPr lvl="1"/>
            <a:r>
              <a:rPr lang="en-US" sz="2400" dirty="0" smtClean="0"/>
              <a:t>Hold back requests based on the amount of data and elapsed time</a:t>
            </a:r>
          </a:p>
          <a:p>
            <a:r>
              <a:rPr lang="en-US" sz="2800" dirty="0" smtClean="0"/>
              <a:t>Production managers rule</a:t>
            </a:r>
          </a:p>
          <a:p>
            <a:pPr lvl="1"/>
            <a:r>
              <a:rPr lang="en-US" sz="2400" dirty="0" smtClean="0"/>
              <a:t>Production managers plan relatively </a:t>
            </a:r>
            <a:r>
              <a:rPr lang="en-US" sz="2400" b="1" dirty="0" smtClean="0"/>
              <a:t>large workloads </a:t>
            </a:r>
            <a:r>
              <a:rPr lang="en-US" sz="2400" dirty="0" smtClean="0"/>
              <a:t>for CASTOR</a:t>
            </a:r>
          </a:p>
          <a:p>
            <a:pPr lvl="1"/>
            <a:r>
              <a:rPr lang="en-US" sz="2400" b="1" dirty="0" smtClean="0"/>
              <a:t>Access control lists </a:t>
            </a:r>
            <a:r>
              <a:rPr lang="en-US" sz="2400" dirty="0" smtClean="0"/>
              <a:t>give </a:t>
            </a:r>
            <a:r>
              <a:rPr lang="en-US" sz="2400" dirty="0" smtClean="0"/>
              <a:t>production managers a relatively larger percentage of resources</a:t>
            </a:r>
          </a:p>
          <a:p>
            <a:pPr lvl="1"/>
            <a:r>
              <a:rPr lang="en-US" sz="2400" b="1" dirty="0" smtClean="0"/>
              <a:t>User and group based priorities </a:t>
            </a:r>
            <a:r>
              <a:rPr lang="en-US" sz="2400" dirty="0" smtClean="0"/>
              <a:t>encourage users to work with their production managers</a:t>
            </a:r>
          </a:p>
          <a:p>
            <a:endParaRPr lang="en-US" sz="2800" dirty="0" smtClean="0"/>
          </a:p>
        </p:txBody>
      </p:sp>
      <p:pic>
        <p:nvPicPr>
          <p:cNvPr id="14340" name="Picture 9" descr="C:\Documents and Settings\smurray\Local Settings\Temporary Internet Files\Content.IE5\ST2J01QR\MCj040599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5188" y="914400"/>
            <a:ext cx="1295400" cy="13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dirty="0" smtClean="0"/>
              <a:t>			Slide </a:t>
            </a:r>
            <a:fld id="{63620CB0-E4A1-495A-AF7F-5A8619F2EFA8}" type="slidenum">
              <a:rPr lang="en-GB" smtClean="0"/>
              <a:pPr/>
              <a:t>6</a:t>
            </a:fld>
            <a:endParaRPr lang="en-GB" dirty="0" smtClean="0"/>
          </a:p>
        </p:txBody>
      </p:sp>
      <p:pic>
        <p:nvPicPr>
          <p:cNvPr id="14342" name="Picture 7" descr="C:\Documents and Settings\smurray\Local Settings\Temporary Internet Files\Content.IE5\O12R8DUJ\MCj0389274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2514600"/>
            <a:ext cx="1147763" cy="108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6096000" cy="836613"/>
          </a:xfrm>
        </p:spPr>
        <p:txBody>
          <a:bodyPr/>
          <a:lstStyle/>
          <a:p>
            <a:r>
              <a:rPr lang="en-US" dirty="0" smtClean="0"/>
              <a:t>Repack: </a:t>
            </a:r>
            <a:r>
              <a:rPr lang="en-US" dirty="0" smtClean="0"/>
              <a:t>Measurements</a:t>
            </a:r>
          </a:p>
        </p:txBody>
      </p:sp>
      <p:sp>
        <p:nvSpPr>
          <p:cNvPr id="1741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dirty="0" smtClean="0"/>
              <a:t>			Slide </a:t>
            </a:r>
            <a:fld id="{873E1F7A-45D8-4C2E-AE65-7E6BE20A3D8C}" type="slidenum">
              <a:rPr lang="en-GB" smtClean="0"/>
              <a:pPr/>
              <a:t>7</a:t>
            </a:fld>
            <a:endParaRPr lang="en-GB" dirty="0" smtClean="0"/>
          </a:p>
        </p:txBody>
      </p:sp>
      <p:pic>
        <p:nvPicPr>
          <p:cNvPr id="17412" name="Picture 5" descr="part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990600"/>
            <a:ext cx="41910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6" descr="par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2743200"/>
            <a:ext cx="41910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7" descr="part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4495800"/>
            <a:ext cx="4191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Content Placeholder 2"/>
          <p:cNvSpPr>
            <a:spLocks noGrp="1"/>
          </p:cNvSpPr>
          <p:nvPr>
            <p:ph idx="1"/>
          </p:nvPr>
        </p:nvSpPr>
        <p:spPr>
          <a:xfrm>
            <a:off x="5486400" y="914400"/>
            <a:ext cx="3657600" cy="2057400"/>
          </a:xfrm>
        </p:spPr>
        <p:txBody>
          <a:bodyPr/>
          <a:lstStyle/>
          <a:p>
            <a:r>
              <a:rPr lang="en-US" sz="2000" dirty="0" smtClean="0"/>
              <a:t>4 drives reading</a:t>
            </a:r>
          </a:p>
          <a:p>
            <a:r>
              <a:rPr lang="en-US" sz="2000" dirty="0" smtClean="0"/>
              <a:t>7 drives writing</a:t>
            </a:r>
          </a:p>
          <a:p>
            <a:r>
              <a:rPr lang="en-US" sz="2000" dirty="0" smtClean="0"/>
              <a:t>400MBytes/s</a:t>
            </a:r>
          </a:p>
          <a:p>
            <a:endParaRPr lang="en-US" sz="2000" dirty="0" smtClean="0"/>
          </a:p>
          <a:p>
            <a:r>
              <a:rPr lang="en-US" sz="2000" dirty="0" smtClean="0"/>
              <a:t>Writing the current ANSI AUL format </a:t>
            </a:r>
            <a:r>
              <a:rPr lang="en-US" sz="2000" b="1" dirty="0" smtClean="0"/>
              <a:t>is approximately twice as slow as reading</a:t>
            </a:r>
            <a:r>
              <a:rPr lang="en-US" sz="2000" dirty="0" smtClean="0"/>
              <a:t>. Repack uses the cache to support asymmetric read/write drive allocation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1371600" y="1905000"/>
            <a:ext cx="7648575" cy="271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8800" b="1"/>
              <a:t>What is under</a:t>
            </a:r>
          </a:p>
          <a:p>
            <a:pPr algn="ctr"/>
            <a:r>
              <a:rPr lang="en-US" sz="8800" b="1"/>
              <a:t>development</a:t>
            </a:r>
            <a:endParaRPr lang="en-US" sz="8000" b="1"/>
          </a:p>
        </p:txBody>
      </p:sp>
      <p:sp>
        <p:nvSpPr>
          <p:cNvPr id="18435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dirty="0" smtClean="0"/>
              <a:t>			Slide </a:t>
            </a:r>
            <a:fld id="{F27E3FA6-B88E-4B58-BDEF-6CBEF555E88A}" type="slidenum">
              <a:rPr lang="en-GB" smtClean="0"/>
              <a:pPr/>
              <a:t>8</a:t>
            </a:fld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6019800" cy="836613"/>
          </a:xfrm>
        </p:spPr>
        <p:txBody>
          <a:bodyPr/>
          <a:lstStyle/>
          <a:p>
            <a:r>
              <a:rPr lang="en-US" sz="3200" smtClean="0"/>
              <a:t>Writing Small Files is Slow</a:t>
            </a:r>
          </a:p>
        </p:txBody>
      </p:sp>
      <p:sp>
        <p:nvSpPr>
          <p:cNvPr id="1945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371600" y="6402387"/>
            <a:ext cx="6475413" cy="455613"/>
          </a:xfrm>
          <a:noFill/>
        </p:spPr>
        <p:txBody>
          <a:bodyPr/>
          <a:lstStyle/>
          <a:p>
            <a:r>
              <a:rPr lang="en-GB" dirty="0" smtClean="0"/>
              <a:t>			Slide </a:t>
            </a:r>
            <a:fld id="{B83460E6-BD66-498F-8E1D-082C7EA8A3E6}" type="slidenum">
              <a:rPr lang="en-GB" smtClean="0"/>
              <a:pPr/>
              <a:t>9</a:t>
            </a:fld>
            <a:endParaRPr lang="en-GB" dirty="0" smtClean="0"/>
          </a:p>
        </p:txBody>
      </p:sp>
      <p:graphicFrame>
        <p:nvGraphicFramePr>
          <p:cNvPr id="5" name="Chart 4"/>
          <p:cNvGraphicFramePr/>
          <p:nvPr/>
        </p:nvGraphicFramePr>
        <p:xfrm>
          <a:off x="1524000" y="1905000"/>
          <a:ext cx="68580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1600200" y="4191000"/>
          <a:ext cx="68580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462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696200" cy="990600"/>
          </a:xfrm>
        </p:spPr>
        <p:txBody>
          <a:bodyPr/>
          <a:lstStyle/>
          <a:p>
            <a:r>
              <a:rPr lang="en-US" sz="2400" smtClean="0"/>
              <a:t>Users were encouraged to store large files in Castor</a:t>
            </a:r>
          </a:p>
          <a:p>
            <a:r>
              <a:rPr lang="en-US" sz="2400" smtClean="0"/>
              <a:t>Unfortunately Castor contains many small files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2352</TotalTime>
  <Words>1090</Words>
  <PresentationFormat>On-screen Show (4:3)</PresentationFormat>
  <Paragraphs>376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Arial Unicode MS</vt:lpstr>
      <vt:lpstr>Wingdings</vt:lpstr>
      <vt:lpstr>Symbol</vt:lpstr>
      <vt:lpstr>Times New Roman</vt:lpstr>
      <vt:lpstr>Tahoma</vt:lpstr>
      <vt:lpstr>Office Theme</vt:lpstr>
      <vt:lpstr>Increasing Tape Efficiency</vt:lpstr>
      <vt:lpstr>Contents</vt:lpstr>
      <vt:lpstr>Tape Efficiency Project</vt:lpstr>
      <vt:lpstr>Problem Areas</vt:lpstr>
      <vt:lpstr>Slide 5</vt:lpstr>
      <vt:lpstr>Read/write More Per Mount</vt:lpstr>
      <vt:lpstr>Repack: Measurements</vt:lpstr>
      <vt:lpstr>Slide 8</vt:lpstr>
      <vt:lpstr>Writing Small Files is Slow</vt:lpstr>
      <vt:lpstr>Why Small Files are Slow</vt:lpstr>
      <vt:lpstr>New Tape Format</vt:lpstr>
      <vt:lpstr>Block Header Format</vt:lpstr>
      <vt:lpstr>Predicted Tape Format Performance</vt:lpstr>
      <vt:lpstr>Architecture Needs to Change</vt:lpstr>
      <vt:lpstr>Current Architecture</vt:lpstr>
      <vt:lpstr>New Architecture</vt:lpstr>
      <vt:lpstr>Roadmap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Alberto Pace</dc:creator>
  <cp:lastModifiedBy>German Cancio Melia</cp:lastModifiedBy>
  <cp:revision>199</cp:revision>
  <dcterms:modified xsi:type="dcterms:W3CDTF">2009-02-19T09:03:17Z</dcterms:modified>
</cp:coreProperties>
</file>