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65" r:id="rId3"/>
    <p:sldId id="263" r:id="rId4"/>
    <p:sldId id="258" r:id="rId5"/>
    <p:sldId id="262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22CAB-E08E-451F-9173-EB6412F3EAB2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A2282-8A6F-4297-93F1-B4C4B245D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A2282-8A6F-4297-93F1-B4C4B245D6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91A407-BC99-468B-9AD3-DC732E5C6379}" type="datetimeFigureOut">
              <a:rPr lang="en-US" smtClean="0"/>
              <a:pPr/>
              <a:t>2/18/2009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3B0462-3CBE-4147-AA50-B49D528223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Castor F2F Meeting</a:t>
            </a:r>
          </a:p>
          <a:p>
            <a:r>
              <a:rPr lang="en-US" dirty="0" smtClean="0"/>
              <a:t>Barbara </a:t>
            </a:r>
            <a:r>
              <a:rPr lang="en-US" dirty="0" err="1" smtClean="0"/>
              <a:t>Martelli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Castor Database Operations @ CNAF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785834"/>
          </a:xfrm>
        </p:spPr>
        <p:txBody>
          <a:bodyPr>
            <a:normAutofit/>
          </a:bodyPr>
          <a:lstStyle/>
          <a:p>
            <a:r>
              <a:rPr lang="en-US" b="1" dirty="0" smtClean="0"/>
              <a:t>Software versions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472518" cy="54292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6 Oracle servers: </a:t>
            </a:r>
          </a:p>
          <a:p>
            <a:pPr lvl="1"/>
            <a:r>
              <a:rPr lang="en-US" sz="2800" dirty="0" err="1" smtClean="0"/>
              <a:t>RedHat</a:t>
            </a:r>
            <a:r>
              <a:rPr lang="en-US" sz="2800" dirty="0" smtClean="0"/>
              <a:t> Enterprise 5.1.2-21</a:t>
            </a:r>
          </a:p>
          <a:p>
            <a:pPr lvl="1"/>
            <a:r>
              <a:rPr lang="en-US" sz="2800" dirty="0" smtClean="0"/>
              <a:t>EMC </a:t>
            </a:r>
            <a:r>
              <a:rPr lang="en-US" sz="2800" dirty="0" err="1" smtClean="0"/>
              <a:t>PowerPath</a:t>
            </a:r>
            <a:r>
              <a:rPr lang="en-US" sz="2800" dirty="0" smtClean="0"/>
              <a:t> 5.1 (path failover/load balancing, device persistency)</a:t>
            </a:r>
          </a:p>
          <a:p>
            <a:r>
              <a:rPr lang="en-US" sz="2800" dirty="0" smtClean="0"/>
              <a:t>Storage: 2 TB of raw disk space on EMC </a:t>
            </a:r>
            <a:r>
              <a:rPr lang="en-US" sz="2800" dirty="0" err="1" smtClean="0"/>
              <a:t>Clariion</a:t>
            </a:r>
            <a:r>
              <a:rPr lang="en-US" sz="2800" dirty="0" smtClean="0"/>
              <a:t> CX3-80</a:t>
            </a:r>
          </a:p>
          <a:p>
            <a:pPr lvl="1"/>
            <a:r>
              <a:rPr lang="en-US" sz="2800" dirty="0" smtClean="0"/>
              <a:t>ASM with 2 disk groups (DATA, RECOVERY) shared among DLF, Stager, </a:t>
            </a:r>
            <a:r>
              <a:rPr lang="en-US" sz="2800" dirty="0" err="1" smtClean="0"/>
              <a:t>Nameserver</a:t>
            </a:r>
            <a:endParaRPr lang="en-US" sz="2800" dirty="0" smtClean="0"/>
          </a:p>
          <a:p>
            <a:pPr lvl="1"/>
            <a:r>
              <a:rPr lang="en-US" sz="2800" dirty="0" smtClean="0"/>
              <a:t>Local storage for SRM and Repack instances</a:t>
            </a:r>
          </a:p>
          <a:p>
            <a:r>
              <a:rPr lang="en-US" sz="2800" dirty="0" smtClean="0"/>
              <a:t>Oracle 10.2.0.4 plus October ’08 CPU patch</a:t>
            </a:r>
          </a:p>
          <a:p>
            <a:r>
              <a:rPr lang="en-US" sz="2800" dirty="0" smtClean="0"/>
              <a:t>Castor 2.1.7-17</a:t>
            </a:r>
          </a:p>
          <a:p>
            <a:r>
              <a:rPr lang="en-US" sz="2800" dirty="0" smtClean="0"/>
              <a:t>SRM  1.3-28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/>
          <p:cNvSpPr/>
          <p:nvPr/>
        </p:nvSpPr>
        <p:spPr>
          <a:xfrm>
            <a:off x="6724664" y="4071942"/>
            <a:ext cx="2347930" cy="192882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406" y="714356"/>
            <a:ext cx="3000396" cy="5643578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/>
          </a:bodyPr>
          <a:lstStyle/>
          <a:p>
            <a:r>
              <a:rPr lang="en-US" b="1" dirty="0" smtClean="0"/>
              <a:t>CASTOR Oracle </a:t>
            </a:r>
            <a:r>
              <a:rPr lang="en-US" b="1" dirty="0" smtClean="0"/>
              <a:t>DBs Setup</a:t>
            </a:r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00306"/>
            <a:ext cx="2178908" cy="4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142" y="3857628"/>
            <a:ext cx="2178908" cy="4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142" y="1571612"/>
            <a:ext cx="2178908" cy="4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214950"/>
            <a:ext cx="2178908" cy="4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Oval 10"/>
          <p:cNvSpPr/>
          <p:nvPr/>
        </p:nvSpPr>
        <p:spPr>
          <a:xfrm>
            <a:off x="2857488" y="1571612"/>
            <a:ext cx="1357322" cy="35719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57488" y="2571744"/>
            <a:ext cx="1357322" cy="357190"/>
          </a:xfrm>
          <a:prstGeom prst="ellipse">
            <a:avLst/>
          </a:prstGeom>
          <a:solidFill>
            <a:schemeClr val="accent2">
              <a:lumMod val="75000"/>
              <a:alpha val="3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stager2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86050" y="3643314"/>
            <a:ext cx="1357322" cy="35719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dlf1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857488" y="5072074"/>
            <a:ext cx="1357322" cy="357190"/>
          </a:xfrm>
          <a:prstGeom prst="ellipse">
            <a:avLst/>
          </a:prstGeom>
          <a:solidFill>
            <a:schemeClr val="accent6">
              <a:lumMod val="75000"/>
              <a:alpha val="3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dlf2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786050" y="5500702"/>
            <a:ext cx="1571636" cy="35719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namesrv2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86050" y="4143380"/>
            <a:ext cx="1571636" cy="357190"/>
          </a:xfrm>
          <a:prstGeom prst="ellipse">
            <a:avLst/>
          </a:prstGeom>
          <a:solidFill>
            <a:schemeClr val="accent3">
              <a:lumMod val="50000"/>
              <a:alpha val="3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namesrv1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285992"/>
            <a:ext cx="1809754" cy="272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072066" y="1845222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ASM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929190" y="2643182"/>
            <a:ext cx="99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Data-DG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14876" y="3357562"/>
            <a:ext cx="1422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Recovery-DG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3068421"/>
            <a:ext cx="2060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Oracle RAC </a:t>
            </a:r>
            <a:r>
              <a:rPr lang="en-US" b="1" dirty="0" smtClean="0"/>
              <a:t>10.2.0.4</a:t>
            </a:r>
          </a:p>
          <a:p>
            <a:pPr algn="ctr"/>
            <a:r>
              <a:rPr lang="en-US" b="1" dirty="0" smtClean="0"/>
              <a:t>Oct08 CPU patch</a:t>
            </a:r>
            <a:endParaRPr lang="en-US" b="1" dirty="0"/>
          </a:p>
        </p:txBody>
      </p:sp>
      <p:cxnSp>
        <p:nvCxnSpPr>
          <p:cNvPr id="24" name="Straight Arrow Connector 23"/>
          <p:cNvCxnSpPr>
            <a:stCxn id="10" idx="6"/>
            <a:endCxn id="18" idx="2"/>
          </p:cNvCxnSpPr>
          <p:nvPr/>
        </p:nvCxnSpPr>
        <p:spPr>
          <a:xfrm>
            <a:off x="3071802" y="3536145"/>
            <a:ext cx="1214446" cy="3571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5429264"/>
            <a:ext cx="2178908" cy="4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Oval 25"/>
          <p:cNvSpPr/>
          <p:nvPr/>
        </p:nvSpPr>
        <p:spPr>
          <a:xfrm>
            <a:off x="7215206" y="4929198"/>
            <a:ext cx="1357322" cy="357190"/>
          </a:xfrm>
          <a:prstGeom prst="ellipse">
            <a:avLst/>
          </a:prstGeom>
          <a:solidFill>
            <a:srgbClr val="7030A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srmv2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5786" y="4425743"/>
            <a:ext cx="154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RHEL 5.2</a:t>
            </a:r>
          </a:p>
          <a:p>
            <a:pPr algn="ctr"/>
            <a:r>
              <a:rPr lang="en-US" dirty="0" err="1" smtClean="0"/>
              <a:t>PowerPath</a:t>
            </a:r>
            <a:r>
              <a:rPr lang="en-US" dirty="0" smtClean="0"/>
              <a:t> 5.1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4214818"/>
            <a:ext cx="1619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Oracle 10.2.0.4</a:t>
            </a:r>
          </a:p>
          <a:p>
            <a:pPr algn="ctr"/>
            <a:r>
              <a:rPr lang="en-US" dirty="0" smtClean="0"/>
              <a:t>Single instance</a:t>
            </a:r>
            <a:endParaRPr lang="en-US" dirty="0" smtClean="0"/>
          </a:p>
        </p:txBody>
      </p:sp>
      <p:sp>
        <p:nvSpPr>
          <p:cNvPr id="18" name="Oval 17"/>
          <p:cNvSpPr/>
          <p:nvPr/>
        </p:nvSpPr>
        <p:spPr>
          <a:xfrm>
            <a:off x="4286248" y="1643050"/>
            <a:ext cx="2643206" cy="3857628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715140" y="1000108"/>
            <a:ext cx="2347930" cy="1928826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7054" y="2285992"/>
            <a:ext cx="2178908" cy="40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Oval 34"/>
          <p:cNvSpPr/>
          <p:nvPr/>
        </p:nvSpPr>
        <p:spPr>
          <a:xfrm>
            <a:off x="7205682" y="1785926"/>
            <a:ext cx="1357322" cy="357190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repack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062806" y="1071546"/>
            <a:ext cx="1619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Oracle 10.2.0.4</a:t>
            </a:r>
          </a:p>
          <a:p>
            <a:pPr algn="ctr"/>
            <a:r>
              <a:rPr lang="en-US" dirty="0" smtClean="0"/>
              <a:t>Single instance</a:t>
            </a:r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0" y="6429396"/>
            <a:ext cx="918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each service, TAF policy is basic, one node active, one available, the remaining two not used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6429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Present Storage Usage 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714347" y="1000108"/>
          <a:ext cx="8001057" cy="34487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3635"/>
                <a:gridCol w="1416892"/>
                <a:gridCol w="2000265"/>
                <a:gridCol w="2000265"/>
              </a:tblGrid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DB Service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 /Flash Recovery</a:t>
                      </a:r>
                      <a:r>
                        <a:rPr lang="en-US" baseline="0" dirty="0" smtClean="0"/>
                        <a:t> Area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Redo</a:t>
                      </a:r>
                      <a:r>
                        <a:rPr lang="en-US" baseline="0" dirty="0" smtClean="0"/>
                        <a:t> Log activity per day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Active sessions</a:t>
                      </a:r>
                    </a:p>
                  </a:txBody>
                  <a:tcPr marL="44969" marR="44969"/>
                </a:tc>
              </a:tr>
              <a:tr h="461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Stager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GB/301 GB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 GB 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 marL="44969" marR="44969"/>
                </a:tc>
              </a:tr>
              <a:tr h="4611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Nameserver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GB/8 GB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 MB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marL="44969" marR="44969"/>
                </a:tc>
              </a:tr>
              <a:tr h="461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DLF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98/113 GB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GB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44969" marR="44969"/>
                </a:tc>
              </a:tr>
              <a:tr h="461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SRM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GB/9 GB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512 MB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marL="44969" marR="44969"/>
                </a:tc>
              </a:tr>
              <a:tr h="461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Repack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2GB/15GB 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 marL="44969" marR="4496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 marL="44969" marR="44969"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4"/>
          </p:nvPr>
        </p:nvSpPr>
        <p:spPr>
          <a:xfrm>
            <a:off x="214282" y="4857760"/>
            <a:ext cx="8929750" cy="17859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RMAN backups </a:t>
            </a:r>
            <a:endParaRPr lang="en-US" dirty="0" smtClean="0"/>
          </a:p>
          <a:p>
            <a:pPr lvl="1"/>
            <a:r>
              <a:rPr lang="en-US" dirty="0" smtClean="0"/>
              <a:t>Retention policy: recovery windows range from 2 to 7 days </a:t>
            </a:r>
          </a:p>
          <a:p>
            <a:pPr lvl="1"/>
            <a:r>
              <a:rPr lang="en-US" dirty="0" smtClean="0"/>
              <a:t>Incremental backups (L0 weekly, L1 daily)</a:t>
            </a:r>
          </a:p>
          <a:p>
            <a:r>
              <a:rPr lang="en-US" dirty="0" smtClean="0"/>
              <a:t>Used space calculated on space actually used (not only allocated) by castor instances plus Oracle SYSTEM </a:t>
            </a:r>
            <a:r>
              <a:rPr lang="en-US" dirty="0" err="1" smtClean="0"/>
              <a:t>tablespace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85818"/>
          </a:xfrm>
        </p:spPr>
        <p:txBody>
          <a:bodyPr>
            <a:normAutofit/>
          </a:bodyPr>
          <a:lstStyle/>
          <a:p>
            <a:r>
              <a:rPr lang="en-US" b="1" dirty="0" smtClean="0"/>
              <a:t>Issues and 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214422"/>
            <a:ext cx="8786874" cy="5286412"/>
          </a:xfrm>
        </p:spPr>
        <p:txBody>
          <a:bodyPr>
            <a:normAutofit/>
          </a:bodyPr>
          <a:lstStyle/>
          <a:p>
            <a:r>
              <a:rPr lang="en-US" dirty="0" smtClean="0"/>
              <a:t>Presently we are experiencing DB deadlocks on SRM instance, this should be solved with the next upgrade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SRM upgrade to 2.1.7-10 is </a:t>
            </a:r>
            <a:r>
              <a:rPr lang="en-US" dirty="0" smtClean="0"/>
              <a:t>ongoing</a:t>
            </a:r>
          </a:p>
          <a:p>
            <a:r>
              <a:rPr lang="en-US" dirty="0" smtClean="0"/>
              <a:t>Still need </a:t>
            </a:r>
            <a:r>
              <a:rPr lang="en-US" dirty="0" smtClean="0"/>
              <a:t>to run </a:t>
            </a:r>
            <a:r>
              <a:rPr lang="en-US" dirty="0" smtClean="0"/>
              <a:t>few SQL manually</a:t>
            </a:r>
            <a:r>
              <a:rPr lang="en-US" dirty="0"/>
              <a:t> </a:t>
            </a:r>
            <a:r>
              <a:rPr lang="en-US" dirty="0" smtClean="0"/>
              <a:t>for Castor maintenance (restart of </a:t>
            </a:r>
            <a:r>
              <a:rPr lang="en-US" dirty="0" err="1" smtClean="0"/>
              <a:t>migrator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smtClean="0"/>
              <a:t>rtcpClientD</a:t>
            </a:r>
            <a:r>
              <a:rPr lang="en-US" dirty="0" smtClean="0"/>
              <a:t>) but the situation has improved  very much</a:t>
            </a:r>
            <a:endParaRPr lang="en-US" dirty="0" smtClean="0"/>
          </a:p>
          <a:p>
            <a:r>
              <a:rPr lang="en-US" dirty="0" smtClean="0"/>
              <a:t>Where can T1s get the oracle clients for SLC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oracle-instantclient-basic-10.2.0.3-3.slc4.x86_64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January ’09 CPU path by the end of March</a:t>
            </a:r>
          </a:p>
          <a:p>
            <a:r>
              <a:rPr lang="en-US" dirty="0" smtClean="0"/>
              <a:t>SRM and Repack schemas will be moved on a new Oracle RAC by the end of March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796908"/>
          </a:xfrm>
        </p:spPr>
        <p:txBody>
          <a:bodyPr/>
          <a:lstStyle/>
          <a:p>
            <a:r>
              <a:rPr lang="en-US" b="1" dirty="0" smtClean="0"/>
              <a:t>Monitoring/Alarms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Grid Control is used to monitor databases and their related hardware </a:t>
            </a:r>
          </a:p>
          <a:p>
            <a:pPr lvl="1"/>
            <a:r>
              <a:rPr lang="en-US" sz="2800" dirty="0" smtClean="0"/>
              <a:t>Use a </a:t>
            </a:r>
            <a:r>
              <a:rPr lang="en-US" sz="2800" dirty="0" smtClean="0"/>
              <a:t>s</a:t>
            </a:r>
            <a:r>
              <a:rPr lang="en-US" sz="2800" dirty="0" smtClean="0"/>
              <a:t>ingle tool to ease management </a:t>
            </a:r>
          </a:p>
          <a:p>
            <a:pPr lvl="1"/>
            <a:r>
              <a:rPr lang="en-US" sz="2800" dirty="0" smtClean="0"/>
              <a:t>Use standard and customized metrics (ORA-00600, DB deadlocks, low disk space)</a:t>
            </a:r>
          </a:p>
          <a:p>
            <a:r>
              <a:rPr lang="en-US" sz="2800" dirty="0" smtClean="0"/>
              <a:t>Alarms sent via email -&gt; planning to set up SMS alarms for some critical events </a:t>
            </a:r>
          </a:p>
          <a:p>
            <a:pPr lvl="1"/>
            <a:r>
              <a:rPr lang="en-US" sz="2800" dirty="0" smtClean="0"/>
              <a:t>DB service down</a:t>
            </a:r>
          </a:p>
          <a:p>
            <a:pPr lvl="1"/>
            <a:r>
              <a:rPr lang="en-US" sz="2800" dirty="0" smtClean="0"/>
              <a:t>Storage failure (quite unlikely thank to redundancy)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Dash boards with group of related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1360</TotalTime>
  <Words>378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Equity</vt:lpstr>
      <vt:lpstr>Castor Database Operations @ CNAF</vt:lpstr>
      <vt:lpstr>Software versions </vt:lpstr>
      <vt:lpstr>CASTOR Oracle DBs Setup </vt:lpstr>
      <vt:lpstr>Present Storage Usage </vt:lpstr>
      <vt:lpstr>Issues and evolution</vt:lpstr>
      <vt:lpstr>Monitoring/Alarms</vt:lpstr>
    </vt:vector>
  </TitlesOfParts>
  <Company>INFN-CNAF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Barbara Martelli</dc:creator>
  <cp:lastModifiedBy>Barbara Martelli</cp:lastModifiedBy>
  <cp:revision>29</cp:revision>
  <dcterms:created xsi:type="dcterms:W3CDTF">2009-02-18T08:53:28Z</dcterms:created>
  <dcterms:modified xsi:type="dcterms:W3CDTF">2009-02-19T10:20:13Z</dcterms:modified>
</cp:coreProperties>
</file>